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377" r:id="rId2"/>
    <p:sldId id="366" r:id="rId3"/>
    <p:sldId id="384" r:id="rId4"/>
    <p:sldId id="382" r:id="rId5"/>
    <p:sldId id="356" r:id="rId6"/>
    <p:sldId id="386" r:id="rId7"/>
    <p:sldId id="394" r:id="rId8"/>
    <p:sldId id="378" r:id="rId9"/>
    <p:sldId id="379" r:id="rId10"/>
    <p:sldId id="389" r:id="rId11"/>
    <p:sldId id="388" r:id="rId12"/>
    <p:sldId id="390" r:id="rId13"/>
    <p:sldId id="391" r:id="rId14"/>
    <p:sldId id="392" r:id="rId15"/>
    <p:sldId id="370" r:id="rId16"/>
    <p:sldId id="393" r:id="rId17"/>
    <p:sldId id="371" r:id="rId18"/>
    <p:sldId id="372" r:id="rId19"/>
  </p:sldIdLst>
  <p:sldSz cx="12192000" cy="6858000"/>
  <p:notesSz cx="6858000" cy="9144000"/>
  <p:embeddedFontLst>
    <p:embeddedFont>
      <p:font typeface="Bell MT" panose="02020503060305020303" pitchFamily="18" charset="0"/>
      <p:regular r:id="rId22"/>
      <p:bold r:id="rId23"/>
      <p:italic r:id="rId24"/>
    </p:embeddedFont>
    <p:embeddedFont>
      <p:font typeface="Bookerly" panose="02010600030101010101" charset="0"/>
      <p:regular r:id="rId25"/>
      <p:bold r:id="rId26"/>
      <p:italic r:id="rId27"/>
      <p:boldItalic r:id="rId28"/>
    </p:embeddedFont>
    <p:embeddedFont>
      <p:font typeface="等线" panose="02010600030101010101" pitchFamily="2"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amp;background" id="{07EF9185-07F0-4E41-B79C-04FB0BB5846F}">
          <p14:sldIdLst>
            <p14:sldId id="377"/>
            <p14:sldId id="366"/>
            <p14:sldId id="384"/>
            <p14:sldId id="382"/>
            <p14:sldId id="356"/>
            <p14:sldId id="386"/>
            <p14:sldId id="394"/>
          </p14:sldIdLst>
        </p14:section>
        <p14:section name="MEthod" id="{54BC4ADE-7C1D-430A-B444-78E70D59AD12}">
          <p14:sldIdLst>
            <p14:sldId id="378"/>
            <p14:sldId id="379"/>
            <p14:sldId id="389"/>
            <p14:sldId id="388"/>
          </p14:sldIdLst>
        </p14:section>
        <p14:section name="results" id="{8B553EFD-2536-4FE8-9561-3C9E4A5A371D}">
          <p14:sldIdLst>
            <p14:sldId id="390"/>
            <p14:sldId id="391"/>
            <p14:sldId id="392"/>
            <p14:sldId id="370"/>
            <p14:sldId id="393"/>
          </p14:sldIdLst>
        </p14:section>
        <p14:section name="Summary&amp;FW" id="{342A9342-6434-46F6-85AF-9C1474F3BF42}">
          <p14:sldIdLst>
            <p14:sldId id="371"/>
            <p14:sldId id="3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F96"/>
    <a:srgbClr val="002C55"/>
    <a:srgbClr val="00456C"/>
    <a:srgbClr val="004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79645" autoAdjust="0"/>
  </p:normalViewPr>
  <p:slideViewPr>
    <p:cSldViewPr snapToGrid="0">
      <p:cViewPr varScale="1">
        <p:scale>
          <a:sx n="67" d="100"/>
          <a:sy n="67" d="100"/>
        </p:scale>
        <p:origin x="954" y="45"/>
      </p:cViewPr>
      <p:guideLst/>
    </p:cSldViewPr>
  </p:slideViewPr>
  <p:notesTextViewPr>
    <p:cViewPr>
      <p:scale>
        <a:sx n="1" d="1"/>
        <a:sy n="1" d="1"/>
      </p:scale>
      <p:origin x="0" y="0"/>
    </p:cViewPr>
  </p:notesTextViewPr>
  <p:notesViewPr>
    <p:cSldViewPr snapToGrid="0">
      <p:cViewPr varScale="1">
        <p:scale>
          <a:sx n="64" d="100"/>
          <a:sy n="64" d="100"/>
        </p:scale>
        <p:origin x="28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1A0B40-182D-4202-A405-5B14D20C6E99}" type="datetimeFigureOut">
              <a:rPr lang="zh-CN" altLang="en-US" smtClean="0"/>
              <a:t>2024/5/7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A3F480-DB34-4C4C-A4D3-E096C9A9978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47D73-9A92-4E18-B909-B8C17C768710}"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07B2A-4090-47C8-A0E6-34AE6DF775B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n-ea"/>
                <a:sym typeface="+mn-ea"/>
              </a:rPr>
              <a:t>So basically, one single trial display is shown here. We can see here are introduction firstly, and the word stimulus appears. If participants react incorrectly there will be a red X, and only when they click the correct keyboard the process can go on.</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hope to collect behavioral date and EEG data, since the tight schedule, we only focus on behavioral part.</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12</a:t>
            </a:fld>
            <a:endParaRPr lang="zh-CN" altLang="en-US"/>
          </a:p>
        </p:txBody>
      </p:sp>
    </p:spTree>
    <p:extLst>
      <p:ext uri="{BB962C8B-B14F-4D97-AF65-F5344CB8AC3E}">
        <p14:creationId xmlns:p14="http://schemas.microsoft.com/office/powerpoint/2010/main" val="389923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 general result of reaction time, to bring more details, here comes a bar chart.</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13</a:t>
            </a:fld>
            <a:endParaRPr lang="zh-CN" altLang="en-US"/>
          </a:p>
        </p:txBody>
      </p:sp>
    </p:spTree>
    <p:extLst>
      <p:ext uri="{BB962C8B-B14F-4D97-AF65-F5344CB8AC3E}">
        <p14:creationId xmlns:p14="http://schemas.microsoft.com/office/powerpoint/2010/main" val="323245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can see in this bar chart, self-positive association and other-negative association have lower reaction time, which comports with our hypothesis before.</a:t>
            </a:r>
          </a:p>
          <a:p>
            <a:r>
              <a:rPr lang="en-US" altLang="zh-CN" dirty="0"/>
              <a:t>Besides, it is clear that self-related information has less RT, which indicates people are inclined to make quick response to this information.</a:t>
            </a:r>
          </a:p>
          <a:p>
            <a:r>
              <a:rPr lang="en-US" altLang="zh-CN" dirty="0"/>
              <a:t>OK, let’s go on.</a:t>
            </a:r>
          </a:p>
        </p:txBody>
      </p:sp>
      <p:sp>
        <p:nvSpPr>
          <p:cNvPr id="4" name="灯片编号占位符 3"/>
          <p:cNvSpPr>
            <a:spLocks noGrp="1"/>
          </p:cNvSpPr>
          <p:nvPr>
            <p:ph type="sldNum" sz="quarter" idx="5"/>
          </p:nvPr>
        </p:nvSpPr>
        <p:spPr/>
        <p:txBody>
          <a:bodyPr/>
          <a:lstStyle/>
          <a:p>
            <a:fld id="{BC507B2A-4090-47C8-A0E6-34AE6DF775B7}" type="slidenum">
              <a:rPr lang="zh-CN" altLang="en-US" smtClean="0"/>
              <a:t>14</a:t>
            </a:fld>
            <a:endParaRPr lang="zh-CN" altLang="en-US"/>
          </a:p>
        </p:txBody>
      </p:sp>
    </p:spTree>
    <p:extLst>
      <p:ext uri="{BB962C8B-B14F-4D97-AF65-F5344CB8AC3E}">
        <p14:creationId xmlns:p14="http://schemas.microsoft.com/office/powerpoint/2010/main" val="1064750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Apart from that, through ANOVA analysis, the interaction between prime and emotion remains significant. We next do the simple effects analysis.</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15</a:t>
            </a:fld>
            <a:endParaRPr lang="zh-CN" altLang="en-US"/>
          </a:p>
        </p:txBody>
      </p:sp>
    </p:spTree>
    <p:extLst>
      <p:ext uri="{BB962C8B-B14F-4D97-AF65-F5344CB8AC3E}">
        <p14:creationId xmlns:p14="http://schemas.microsoft.com/office/powerpoint/2010/main" val="202846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can see in this line graph, in the condition of self, it is apparent that positive words have less RT than negative ones;</a:t>
            </a:r>
          </a:p>
          <a:p>
            <a:r>
              <a:rPr lang="en-US" altLang="zh-CN" dirty="0"/>
              <a:t>In the condition of others, it is also obvious that negative words have less RT than positive ones;</a:t>
            </a:r>
          </a:p>
          <a:p>
            <a:r>
              <a:rPr lang="en-US" altLang="zh-CN" dirty="0"/>
              <a:t>This is one of the core findings of our study, indicating the existence of self-positivity bias at the behavioral level.  </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16</a:t>
            </a:fld>
            <a:endParaRPr lang="zh-CN" altLang="en-US"/>
          </a:p>
        </p:txBody>
      </p:sp>
    </p:spTree>
    <p:extLst>
      <p:ext uri="{BB962C8B-B14F-4D97-AF65-F5344CB8AC3E}">
        <p14:creationId xmlns:p14="http://schemas.microsoft.com/office/powerpoint/2010/main" val="2131710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processing of </a:t>
            </a:r>
            <a:r>
              <a:rPr lang="en-US" altLang="zh-CN" b="1" dirty="0"/>
              <a:t>self-relevance</a:t>
            </a:r>
            <a:r>
              <a:rPr lang="en-US" altLang="zh-CN" dirty="0"/>
              <a:t> and </a:t>
            </a:r>
            <a:r>
              <a:rPr lang="en-US" altLang="zh-CN" b="1" dirty="0"/>
              <a:t>emotional valence</a:t>
            </a:r>
            <a:r>
              <a:rPr lang="en-US" altLang="zh-CN" dirty="0"/>
              <a:t> is closely associated with the self-reference paradigm, and the interaction between them provides evidence for self-positivity bias.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 The interaction between prime and emotion in the reaction time confirms implicit self-positivity bias at the behavioral level, with faster response to words within the bias than to those outside of it, indicating that information about self and emotional valence is processed highly dependently </a:t>
            </a:r>
            <a:r>
              <a:rPr lang="en-US" altLang="zh-CN"/>
              <a:t>at implicit level.</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 In addition, </a:t>
            </a:r>
            <a:r>
              <a:rPr lang="en-US" altLang="zh-CN" sz="1200" dirty="0"/>
              <a:t>faster response to self-priming than to other person priming, which fits the self-schema theory, suggesting that </a:t>
            </a:r>
            <a:r>
              <a:rPr lang="en-US" altLang="zh-CN" dirty="0"/>
              <a:t>self consists of a highly structured mental representation and that it allows individuals to select and filter input information according to the self-schema and process information about self faster than others.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 Faster response occurred to positive words than to negative ones, which indicates that positive emotion stimuli would facilitate cognitive processing but negative emotion would not.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17</a:t>
            </a:fld>
            <a:endParaRPr lang="zh-CN" altLang="en-US"/>
          </a:p>
        </p:txBody>
      </p:sp>
    </p:spTree>
    <p:extLst>
      <p:ext uri="{BB962C8B-B14F-4D97-AF65-F5344CB8AC3E}">
        <p14:creationId xmlns:p14="http://schemas.microsoft.com/office/powerpoint/2010/main" val="325297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 this study, we only examined the self-positivity bias in Chinese students within a minimal scale. So the results just were seen as references to see a slope. In the future, we can expand the sample size.</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results may contradictory to the viewpoint of cultural relativism that characterizes the self positivity bias as a uniquely western phenomenon, and it is absent or strongly attenuated in non-western cultures. So the prospect remains to be tested.</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Meanwhile, we have a random thought. In our daily life, we can see or hear those, such as: lady first. We even don’t realize that sometimes the benevolent sexism we holds. We just accepted that without consideration. So I am curious about  </a:t>
            </a:r>
            <a:r>
              <a:rPr lang="en-US" altLang="zh-CN" dirty="0">
                <a:solidFill>
                  <a:schemeClr val="bg1"/>
                </a:solidFill>
              </a:rPr>
              <a:t>whether those women who endorse benevolent sexism experience more positive emotion when combined “self” words with those sentences, such as women need to be protected by men, lady first… , and the neural mechanism of benevolent sexism and self-positivity bias is worth exploring.</a:t>
            </a:r>
            <a:endParaRPr lang="zh-CN" alt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18</a:t>
            </a:fld>
            <a:endParaRPr lang="zh-CN" altLang="en-US"/>
          </a:p>
        </p:txBody>
      </p:sp>
    </p:spTree>
    <p:extLst>
      <p:ext uri="{BB962C8B-B14F-4D97-AF65-F5344CB8AC3E}">
        <p14:creationId xmlns:p14="http://schemas.microsoft.com/office/powerpoint/2010/main" val="342251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只用念这里的话就行了，别念</a:t>
            </a:r>
            <a:r>
              <a:rPr lang="en-US" altLang="zh-CN" dirty="0"/>
              <a:t>PPT</a:t>
            </a:r>
            <a:r>
              <a:rPr lang="zh-CN" altLang="en-US" dirty="0"/>
              <a:t>！</a:t>
            </a:r>
            <a:r>
              <a:rPr lang="en-US" altLang="zh-CN" dirty="0"/>
              <a:t>】Here we mainly focus on three components-N2,N400 and P300.</a:t>
            </a:r>
          </a:p>
          <a:p>
            <a:r>
              <a:rPr lang="en-US" altLang="zh-CN" dirty="0"/>
              <a:t>P300 and N400 are highly related to self-relevant information, which has been proved before.</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5</a:t>
            </a:fld>
            <a:endParaRPr lang="zh-CN" altLang="en-US"/>
          </a:p>
        </p:txBody>
      </p:sp>
    </p:spTree>
    <p:extLst>
      <p:ext uri="{BB962C8B-B14F-4D97-AF65-F5344CB8AC3E}">
        <p14:creationId xmlns:p14="http://schemas.microsoft.com/office/powerpoint/2010/main" val="58346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here comes our research hypothesis, and then comes research design.</a:t>
            </a:r>
          </a:p>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details will be shown in next Method part.</a:t>
            </a:r>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7</a:t>
            </a:fld>
            <a:endParaRPr lang="zh-CN" altLang="en-US"/>
          </a:p>
        </p:txBody>
      </p:sp>
    </p:spTree>
    <p:extLst>
      <p:ext uri="{BB962C8B-B14F-4D97-AF65-F5344CB8AC3E}">
        <p14:creationId xmlns:p14="http://schemas.microsoft.com/office/powerpoint/2010/main" val="189733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507B2A-4090-47C8-A0E6-34AE6DF775B7}"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You will see some words and then give a response by pressing the keys</a:t>
            </a:r>
          </a:p>
        </p:txBody>
      </p:sp>
      <p:sp>
        <p:nvSpPr>
          <p:cNvPr id="4" name="灯片编号占位符 3"/>
          <p:cNvSpPr>
            <a:spLocks noGrp="1"/>
          </p:cNvSpPr>
          <p:nvPr>
            <p:ph type="sldNum" sz="quarter" idx="5"/>
          </p:nvPr>
        </p:nvSpPr>
        <p:spPr/>
        <p:txBody>
          <a:bodyPr/>
          <a:lstStyle/>
          <a:p>
            <a:fld id="{BC507B2A-4090-47C8-A0E6-34AE6DF775B7}"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These are different rounds</a:t>
            </a:r>
          </a:p>
        </p:txBody>
      </p:sp>
      <p:sp>
        <p:nvSpPr>
          <p:cNvPr id="4" name="灯片编号占位符 3"/>
          <p:cNvSpPr>
            <a:spLocks noGrp="1"/>
          </p:cNvSpPr>
          <p:nvPr>
            <p:ph type="sldNum" sz="quarter" idx="5"/>
          </p:nvPr>
        </p:nvSpPr>
        <p:spPr/>
        <p:txBody>
          <a:bodyPr/>
          <a:lstStyle/>
          <a:p>
            <a:fld id="{BC507B2A-4090-47C8-A0E6-34AE6DF775B7}"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FD95939-9F63-4A01-995C-E0F02F3138EA}" type="datetimeFigureOut">
              <a:rPr lang="zh-CN" altLang="en-US" smtClean="0"/>
              <a:t>2024/5/7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773774-A42B-4DE6-968A-A2ED43B36F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95939-9F63-4A01-995C-E0F02F3138EA}" type="datetimeFigureOut">
              <a:rPr lang="zh-CN" altLang="en-US" smtClean="0"/>
              <a:t>2024/5/7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773774-A42B-4DE6-968A-A2ED43B36F5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9.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0.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C55"/>
        </a:solidFill>
        <a:effectLst/>
      </p:bgPr>
    </p:bg>
    <p:spTree>
      <p:nvGrpSpPr>
        <p:cNvPr id="1" name=""/>
        <p:cNvGrpSpPr/>
        <p:nvPr/>
      </p:nvGrpSpPr>
      <p:grpSpPr>
        <a:xfrm>
          <a:off x="0" y="0"/>
          <a:ext cx="0" cy="0"/>
          <a:chOff x="0" y="0"/>
          <a:chExt cx="0" cy="0"/>
        </a:xfrm>
      </p:grpSpPr>
      <p:sp>
        <p:nvSpPr>
          <p:cNvPr id="4" name="矩形 3"/>
          <p:cNvSpPr/>
          <p:nvPr/>
        </p:nvSpPr>
        <p:spPr>
          <a:xfrm>
            <a:off x="0" y="1131147"/>
            <a:ext cx="12192000" cy="22148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文本框 6"/>
          <p:cNvSpPr txBox="1"/>
          <p:nvPr/>
        </p:nvSpPr>
        <p:spPr>
          <a:xfrm>
            <a:off x="1439563" y="1617295"/>
            <a:ext cx="9312869" cy="1242584"/>
          </a:xfrm>
          <a:prstGeom prst="rect">
            <a:avLst/>
          </a:prstGeom>
          <a:noFill/>
        </p:spPr>
        <p:txBody>
          <a:bodyPr wrap="square" rtlCol="0">
            <a:spAutoFit/>
          </a:bodyPr>
          <a:lstStyle/>
          <a:p>
            <a:pPr algn="ctr">
              <a:lnSpc>
                <a:spcPct val="120000"/>
              </a:lnSpc>
            </a:pPr>
            <a:r>
              <a:rPr lang="en-US" altLang="zh-CN" sz="3200" b="1" dirty="0">
                <a:solidFill>
                  <a:srgbClr val="002C55"/>
                </a:solidFill>
                <a:latin typeface="Bell MT" panose="02020503060305020303" pitchFamily="18" charset="0"/>
                <a:cs typeface="+mn-ea"/>
                <a:sym typeface="+mn-lt"/>
              </a:rPr>
              <a:t>The Interaction between Self and Emotion: </a:t>
            </a:r>
          </a:p>
          <a:p>
            <a:pPr algn="ctr">
              <a:lnSpc>
                <a:spcPct val="120000"/>
              </a:lnSpc>
            </a:pPr>
            <a:r>
              <a:rPr lang="en-US" altLang="zh-CN" sz="3200" b="1" dirty="0">
                <a:solidFill>
                  <a:srgbClr val="002C55"/>
                </a:solidFill>
                <a:latin typeface="Bell MT" panose="02020503060305020303" pitchFamily="18" charset="0"/>
                <a:cs typeface="+mn-ea"/>
                <a:sym typeface="+mn-lt"/>
              </a:rPr>
              <a:t>An ERP study on self-positivity bias</a:t>
            </a:r>
            <a:endParaRPr lang="zh-CN" altLang="en-US" sz="3200" b="1" dirty="0">
              <a:solidFill>
                <a:srgbClr val="002C55"/>
              </a:solidFill>
              <a:latin typeface="Bell MT" panose="02020503060305020303" pitchFamily="18" charset="0"/>
              <a:cs typeface="+mn-ea"/>
              <a:sym typeface="+mn-lt"/>
            </a:endParaRPr>
          </a:p>
        </p:txBody>
      </p:sp>
      <p:sp>
        <p:nvSpPr>
          <p:cNvPr id="8" name="文本框 7"/>
          <p:cNvSpPr txBox="1"/>
          <p:nvPr/>
        </p:nvSpPr>
        <p:spPr>
          <a:xfrm>
            <a:off x="3372791" y="4743726"/>
            <a:ext cx="5446415" cy="792480"/>
          </a:xfrm>
          <a:prstGeom prst="rect">
            <a:avLst/>
          </a:prstGeom>
          <a:noFill/>
        </p:spPr>
        <p:txBody>
          <a:bodyPr wrap="square" rtlCol="0">
            <a:spAutoFit/>
          </a:bodyPr>
          <a:lstStyle/>
          <a:p>
            <a:pPr algn="ctr">
              <a:lnSpc>
                <a:spcPct val="120000"/>
              </a:lnSpc>
            </a:pPr>
            <a:r>
              <a:rPr lang="en-US" altLang="zh-CN" dirty="0">
                <a:solidFill>
                  <a:srgbClr val="FFFFFF"/>
                </a:solidFill>
                <a:cs typeface="+mn-ea"/>
                <a:sym typeface="+mn-lt"/>
              </a:rPr>
              <a:t>Presenter</a:t>
            </a:r>
            <a:r>
              <a:rPr lang="en-US" altLang="zh-CN" sz="2000" dirty="0">
                <a:solidFill>
                  <a:srgbClr val="FFFFFF"/>
                </a:solidFill>
                <a:cs typeface="+mn-ea"/>
                <a:sym typeface="+mn-lt"/>
              </a:rPr>
              <a:t>: Hu Yilin, Bao Yiting, Xie Keqin</a:t>
            </a:r>
          </a:p>
          <a:p>
            <a:pPr algn="ctr">
              <a:lnSpc>
                <a:spcPct val="120000"/>
              </a:lnSpc>
            </a:pPr>
            <a:r>
              <a:rPr lang="en-US" altLang="zh-CN" dirty="0">
                <a:solidFill>
                  <a:srgbClr val="FFFFFF"/>
                </a:solidFill>
                <a:cs typeface="+mn-ea"/>
                <a:sym typeface="+mn-lt"/>
              </a:rPr>
              <a:t>2024.04.22</a:t>
            </a:r>
            <a:endParaRPr lang="zh-CN" altLang="en-US" dirty="0">
              <a:solidFill>
                <a:srgbClr val="FFFFFF"/>
              </a:solidFill>
              <a:cs typeface="+mn-ea"/>
              <a:sym typeface="+mn-lt"/>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7971" t="14183" r="64590" b="16593"/>
          <a:stretch>
            <a:fillRect/>
          </a:stretch>
        </p:blipFill>
        <p:spPr>
          <a:xfrm>
            <a:off x="11122614" y="5899576"/>
            <a:ext cx="816678" cy="8512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220651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p>
        </p:txBody>
      </p:sp>
      <p:sp>
        <p:nvSpPr>
          <p:cNvPr id="15" name="文本框 14"/>
          <p:cNvSpPr txBox="1"/>
          <p:nvPr/>
        </p:nvSpPr>
        <p:spPr>
          <a:xfrm>
            <a:off x="2157985" y="214640"/>
            <a:ext cx="1987550" cy="521970"/>
          </a:xfrm>
          <a:prstGeom prst="rect">
            <a:avLst/>
          </a:prstGeom>
          <a:noFill/>
        </p:spPr>
        <p:txBody>
          <a:bodyPr wrap="none" rtlCol="0">
            <a:spAutoFit/>
          </a:bodyPr>
          <a:lstStyle/>
          <a:p>
            <a:r>
              <a:rPr lang="en-US" altLang="zh-CN" sz="2800" b="1" dirty="0">
                <a:solidFill>
                  <a:schemeClr val="bg1"/>
                </a:solidFill>
                <a:cs typeface="+mn-ea"/>
                <a:sym typeface="+mn-lt"/>
              </a:rPr>
              <a:t>Procedure</a:t>
            </a: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olidFill>
                  <a:schemeClr val="bg1"/>
                </a:solidFill>
                <a:sym typeface="+mn-lt"/>
              </a:rPr>
              <a:t>Method</a:t>
            </a:r>
          </a:p>
        </p:txBody>
      </p:sp>
      <p:pic>
        <p:nvPicPr>
          <p:cNvPr id="7" name="图片 6"/>
          <p:cNvPicPr>
            <a:picLocks noChangeAspect="1"/>
          </p:cNvPicPr>
          <p:nvPr/>
        </p:nvPicPr>
        <p:blipFill>
          <a:blip r:embed="rId5"/>
          <a:stretch>
            <a:fillRect/>
          </a:stretch>
        </p:blipFill>
        <p:spPr>
          <a:xfrm>
            <a:off x="2515870" y="1350010"/>
            <a:ext cx="9207500" cy="742950"/>
          </a:xfrm>
          <a:prstGeom prst="rect">
            <a:avLst/>
          </a:prstGeom>
        </p:spPr>
      </p:pic>
      <p:pic>
        <p:nvPicPr>
          <p:cNvPr id="10" name="图片 9"/>
          <p:cNvPicPr>
            <a:picLocks noChangeAspect="1"/>
          </p:cNvPicPr>
          <p:nvPr/>
        </p:nvPicPr>
        <p:blipFill>
          <a:blip r:embed="rId6"/>
          <a:stretch>
            <a:fillRect/>
          </a:stretch>
        </p:blipFill>
        <p:spPr>
          <a:xfrm>
            <a:off x="2515870" y="2155190"/>
            <a:ext cx="9207500" cy="679450"/>
          </a:xfrm>
          <a:prstGeom prst="rect">
            <a:avLst/>
          </a:prstGeom>
        </p:spPr>
      </p:pic>
      <p:pic>
        <p:nvPicPr>
          <p:cNvPr id="14" name="图片 13"/>
          <p:cNvPicPr>
            <a:picLocks noChangeAspect="1"/>
          </p:cNvPicPr>
          <p:nvPr/>
        </p:nvPicPr>
        <p:blipFill>
          <a:blip r:embed="rId7"/>
          <a:srcRect r="826"/>
          <a:stretch>
            <a:fillRect/>
          </a:stretch>
        </p:blipFill>
        <p:spPr>
          <a:xfrm>
            <a:off x="2515870" y="2954020"/>
            <a:ext cx="9207500" cy="1301750"/>
          </a:xfrm>
          <a:prstGeom prst="rect">
            <a:avLst/>
          </a:prstGeom>
        </p:spPr>
      </p:pic>
      <p:pic>
        <p:nvPicPr>
          <p:cNvPr id="16" name="图片 15"/>
          <p:cNvPicPr>
            <a:picLocks noChangeAspect="1"/>
          </p:cNvPicPr>
          <p:nvPr/>
        </p:nvPicPr>
        <p:blipFill>
          <a:blip r:embed="rId8"/>
          <a:stretch>
            <a:fillRect/>
          </a:stretch>
        </p:blipFill>
        <p:spPr>
          <a:xfrm>
            <a:off x="2515870" y="4375150"/>
            <a:ext cx="9207500" cy="1339850"/>
          </a:xfrm>
          <a:prstGeom prst="rect">
            <a:avLst/>
          </a:prstGeom>
        </p:spPr>
      </p:pic>
      <p:sp>
        <p:nvSpPr>
          <p:cNvPr id="8" name="文本框 7">
            <a:extLst>
              <a:ext uri="{FF2B5EF4-FFF2-40B4-BE49-F238E27FC236}">
                <a16:creationId xmlns:a16="http://schemas.microsoft.com/office/drawing/2014/main" id="{6E2B9B6E-8057-629A-756A-C5CD93D1B260}"/>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7" name="文本框 16">
            <a:extLst>
              <a:ext uri="{FF2B5EF4-FFF2-40B4-BE49-F238E27FC236}">
                <a16:creationId xmlns:a16="http://schemas.microsoft.com/office/drawing/2014/main" id="{3FDE8D3B-F117-90B7-B9B4-F048E2C09A4C}"/>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220651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p>
        </p:txBody>
      </p:sp>
      <p:sp>
        <p:nvSpPr>
          <p:cNvPr id="15" name="文本框 14"/>
          <p:cNvSpPr txBox="1"/>
          <p:nvPr/>
        </p:nvSpPr>
        <p:spPr>
          <a:xfrm>
            <a:off x="2157985" y="214640"/>
            <a:ext cx="5158740" cy="521970"/>
          </a:xfrm>
          <a:prstGeom prst="rect">
            <a:avLst/>
          </a:prstGeom>
          <a:noFill/>
        </p:spPr>
        <p:txBody>
          <a:bodyPr wrap="none" rtlCol="0">
            <a:spAutoFit/>
          </a:bodyPr>
          <a:lstStyle/>
          <a:p>
            <a:pPr algn="l"/>
            <a:r>
              <a:rPr lang="en-US" altLang="zh-CN" sz="2800" b="1" dirty="0">
                <a:solidFill>
                  <a:schemeClr val="bg1"/>
                </a:solidFill>
                <a:cs typeface="+mn-ea"/>
                <a:sym typeface="+mn-lt"/>
              </a:rPr>
              <a:t>Procedure of one single trial</a:t>
            </a: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olidFill>
                  <a:schemeClr val="bg1"/>
                </a:solidFill>
                <a:sym typeface="+mn-lt"/>
              </a:rPr>
              <a:t>Method</a:t>
            </a:r>
          </a:p>
        </p:txBody>
      </p:sp>
      <p:pic>
        <p:nvPicPr>
          <p:cNvPr id="10" name="图片 9"/>
          <p:cNvPicPr>
            <a:picLocks noChangeAspect="1"/>
          </p:cNvPicPr>
          <p:nvPr/>
        </p:nvPicPr>
        <p:blipFill>
          <a:blip r:embed="rId5"/>
          <a:stretch>
            <a:fillRect/>
          </a:stretch>
        </p:blipFill>
        <p:spPr>
          <a:xfrm>
            <a:off x="3239798" y="2058588"/>
            <a:ext cx="1762981" cy="977096"/>
          </a:xfrm>
          <a:prstGeom prst="rect">
            <a:avLst/>
          </a:prstGeom>
        </p:spPr>
      </p:pic>
      <p:pic>
        <p:nvPicPr>
          <p:cNvPr id="16" name="图片 15"/>
          <p:cNvPicPr>
            <a:picLocks noChangeAspect="1"/>
          </p:cNvPicPr>
          <p:nvPr/>
        </p:nvPicPr>
        <p:blipFill>
          <a:blip r:embed="rId6"/>
          <a:stretch>
            <a:fillRect/>
          </a:stretch>
        </p:blipFill>
        <p:spPr>
          <a:xfrm>
            <a:off x="5097518" y="2858878"/>
            <a:ext cx="1762981" cy="977096"/>
          </a:xfrm>
          <a:prstGeom prst="rect">
            <a:avLst/>
          </a:prstGeom>
        </p:spPr>
      </p:pic>
      <p:cxnSp>
        <p:nvCxnSpPr>
          <p:cNvPr id="18" name="直接箭头连接符 17"/>
          <p:cNvCxnSpPr/>
          <p:nvPr/>
        </p:nvCxnSpPr>
        <p:spPr>
          <a:xfrm>
            <a:off x="2814090" y="3162760"/>
            <a:ext cx="8143720" cy="2643986"/>
          </a:xfrm>
          <a:prstGeom prst="straightConnector1">
            <a:avLst/>
          </a:prstGeom>
          <a:ln w="57150">
            <a:solidFill>
              <a:srgbClr val="002C55"/>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342068" y="1625718"/>
            <a:ext cx="1558440" cy="369332"/>
          </a:xfrm>
          <a:prstGeom prst="rect">
            <a:avLst/>
          </a:prstGeom>
          <a:noFill/>
        </p:spPr>
        <p:txBody>
          <a:bodyPr wrap="square" rtlCol="0">
            <a:spAutoFit/>
          </a:bodyPr>
          <a:lstStyle/>
          <a:p>
            <a:r>
              <a:rPr lang="en-US" altLang="zh-CN" dirty="0"/>
              <a:t>Instructions</a:t>
            </a:r>
            <a:endParaRPr lang="zh-CN" altLang="en-US" dirty="0"/>
          </a:p>
        </p:txBody>
      </p:sp>
      <p:sp>
        <p:nvSpPr>
          <p:cNvPr id="22" name="文本框 21"/>
          <p:cNvSpPr txBox="1"/>
          <p:nvPr/>
        </p:nvSpPr>
        <p:spPr>
          <a:xfrm>
            <a:off x="5145523" y="2181076"/>
            <a:ext cx="1875835" cy="646331"/>
          </a:xfrm>
          <a:prstGeom prst="rect">
            <a:avLst/>
          </a:prstGeom>
          <a:noFill/>
        </p:spPr>
        <p:txBody>
          <a:bodyPr wrap="square" rtlCol="0">
            <a:spAutoFit/>
          </a:bodyPr>
          <a:lstStyle/>
          <a:p>
            <a:pPr algn="ctr"/>
            <a:r>
              <a:rPr lang="en-US" altLang="zh-CN" dirty="0"/>
              <a:t>Word Stimulus</a:t>
            </a:r>
          </a:p>
          <a:p>
            <a:pPr algn="ctr"/>
            <a:r>
              <a:rPr lang="en-US" altLang="zh-CN" dirty="0"/>
              <a:t>&amp; Response</a:t>
            </a:r>
            <a:endParaRPr lang="zh-CN" altLang="en-US" dirty="0"/>
          </a:p>
        </p:txBody>
      </p:sp>
      <p:sp>
        <p:nvSpPr>
          <p:cNvPr id="28" name="文本框 27"/>
          <p:cNvSpPr txBox="1"/>
          <p:nvPr/>
        </p:nvSpPr>
        <p:spPr>
          <a:xfrm>
            <a:off x="7286207" y="3023295"/>
            <a:ext cx="1208985" cy="369332"/>
          </a:xfrm>
          <a:prstGeom prst="rect">
            <a:avLst/>
          </a:prstGeom>
          <a:noFill/>
        </p:spPr>
        <p:txBody>
          <a:bodyPr wrap="square" rtlCol="0">
            <a:spAutoFit/>
          </a:bodyPr>
          <a:lstStyle/>
          <a:p>
            <a:r>
              <a:rPr lang="en-US" altLang="zh-CN" dirty="0"/>
              <a:t>Feedback</a:t>
            </a:r>
            <a:endParaRPr lang="zh-CN" altLang="en-US" dirty="0"/>
          </a:p>
        </p:txBody>
      </p:sp>
      <p:pic>
        <p:nvPicPr>
          <p:cNvPr id="30" name="图片 29"/>
          <p:cNvPicPr>
            <a:picLocks noChangeAspect="1"/>
          </p:cNvPicPr>
          <p:nvPr/>
        </p:nvPicPr>
        <p:blipFill>
          <a:blip r:embed="rId7"/>
          <a:stretch>
            <a:fillRect/>
          </a:stretch>
        </p:blipFill>
        <p:spPr>
          <a:xfrm>
            <a:off x="6955238" y="3507167"/>
            <a:ext cx="1762981" cy="973488"/>
          </a:xfrm>
          <a:prstGeom prst="rect">
            <a:avLst/>
          </a:prstGeom>
        </p:spPr>
      </p:pic>
      <p:pic>
        <p:nvPicPr>
          <p:cNvPr id="14" name="图片 13"/>
          <p:cNvPicPr>
            <a:picLocks noChangeAspect="1"/>
          </p:cNvPicPr>
          <p:nvPr/>
        </p:nvPicPr>
        <p:blipFill>
          <a:blip r:embed="rId8"/>
          <a:stretch>
            <a:fillRect/>
          </a:stretch>
        </p:blipFill>
        <p:spPr>
          <a:xfrm>
            <a:off x="8886163" y="4146095"/>
            <a:ext cx="1762981" cy="973488"/>
          </a:xfrm>
          <a:prstGeom prst="rect">
            <a:avLst/>
          </a:prstGeom>
        </p:spPr>
      </p:pic>
      <p:sp>
        <p:nvSpPr>
          <p:cNvPr id="17" name="文本框 16"/>
          <p:cNvSpPr txBox="1"/>
          <p:nvPr/>
        </p:nvSpPr>
        <p:spPr>
          <a:xfrm>
            <a:off x="9438877" y="3707031"/>
            <a:ext cx="657552" cy="369332"/>
          </a:xfrm>
          <a:prstGeom prst="rect">
            <a:avLst/>
          </a:prstGeom>
          <a:noFill/>
        </p:spPr>
        <p:txBody>
          <a:bodyPr wrap="square" rtlCol="0">
            <a:spAutoFit/>
          </a:bodyPr>
          <a:lstStyle/>
          <a:p>
            <a:r>
              <a:rPr lang="en-US" altLang="zh-CN" dirty="0"/>
              <a:t>Rest</a:t>
            </a:r>
            <a:endParaRPr lang="zh-CN" altLang="en-US" dirty="0"/>
          </a:p>
        </p:txBody>
      </p:sp>
      <p:sp>
        <p:nvSpPr>
          <p:cNvPr id="7" name="文本框 6">
            <a:extLst>
              <a:ext uri="{FF2B5EF4-FFF2-40B4-BE49-F238E27FC236}">
                <a16:creationId xmlns:a16="http://schemas.microsoft.com/office/drawing/2014/main" id="{5DCC3779-B7C8-6052-522E-44DDEB43BEBF}"/>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8" name="文本框 7">
            <a:extLst>
              <a:ext uri="{FF2B5EF4-FFF2-40B4-BE49-F238E27FC236}">
                <a16:creationId xmlns:a16="http://schemas.microsoft.com/office/drawing/2014/main" id="{DB153F7C-299E-C851-9ABB-A62A39BE7459}"/>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0" y="353155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chemeClr val="bg1"/>
                </a:solidFill>
                <a:cs typeface="+mn-ea"/>
                <a:sym typeface="+mn-lt"/>
              </a:rPr>
              <a:t>Results</a:t>
            </a:r>
            <a:endParaRPr lang="zh-CN" altLang="en-US" b="1" dirty="0">
              <a:solidFill>
                <a:schemeClr val="bg1"/>
              </a:solidFill>
              <a:cs typeface="+mn-ea"/>
              <a:sym typeface="+mn-lt"/>
            </a:endParaRPr>
          </a:p>
        </p:txBody>
      </p:sp>
      <p:sp>
        <p:nvSpPr>
          <p:cNvPr id="15" name="文本框 14">
            <a:extLst>
              <a:ext uri="{FF2B5EF4-FFF2-40B4-BE49-F238E27FC236}">
                <a16:creationId xmlns:a16="http://schemas.microsoft.com/office/drawing/2014/main" id="{1CCD4F56-480E-772E-B466-BD2BD33FB67E}"/>
              </a:ext>
            </a:extLst>
          </p:cNvPr>
          <p:cNvSpPr txBox="1"/>
          <p:nvPr/>
        </p:nvSpPr>
        <p:spPr>
          <a:xfrm>
            <a:off x="2157985" y="214640"/>
            <a:ext cx="3219151" cy="523220"/>
          </a:xfrm>
          <a:prstGeom prst="rect">
            <a:avLst/>
          </a:prstGeom>
          <a:noFill/>
        </p:spPr>
        <p:txBody>
          <a:bodyPr wrap="none" rtlCol="0">
            <a:spAutoFit/>
          </a:bodyPr>
          <a:lstStyle/>
          <a:p>
            <a:r>
              <a:rPr lang="en-US" altLang="zh-CN" sz="2800" b="1" dirty="0">
                <a:solidFill>
                  <a:schemeClr val="bg1"/>
                </a:solidFill>
                <a:cs typeface="+mn-ea"/>
                <a:sym typeface="+mn-lt"/>
              </a:rPr>
              <a:t>Expected Results</a:t>
            </a:r>
            <a:endParaRPr lang="zh-CN" altLang="en-US" sz="2800"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a:extLst>
              <a:ext uri="{FF2B5EF4-FFF2-40B4-BE49-F238E27FC236}">
                <a16:creationId xmlns:a16="http://schemas.microsoft.com/office/drawing/2014/main" id="{58780503-F9D7-0079-BE1A-AF88A5778552}"/>
              </a:ext>
            </a:extLst>
          </p:cNvPr>
          <p:cNvSpPr txBox="1"/>
          <p:nvPr/>
        </p:nvSpPr>
        <p:spPr>
          <a:xfrm>
            <a:off x="2534923" y="1117886"/>
            <a:ext cx="3331361"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Behavioral results</a:t>
            </a:r>
          </a:p>
        </p:txBody>
      </p:sp>
      <p:sp>
        <p:nvSpPr>
          <p:cNvPr id="7" name="文本框 6">
            <a:extLst>
              <a:ext uri="{FF2B5EF4-FFF2-40B4-BE49-F238E27FC236}">
                <a16:creationId xmlns:a16="http://schemas.microsoft.com/office/drawing/2014/main" id="{C82EDF10-8DDA-1466-8D26-437B5B5F9483}"/>
              </a:ext>
            </a:extLst>
          </p:cNvPr>
          <p:cNvSpPr txBox="1"/>
          <p:nvPr/>
        </p:nvSpPr>
        <p:spPr>
          <a:xfrm>
            <a:off x="2691731" y="1625718"/>
            <a:ext cx="9352866" cy="1422890"/>
          </a:xfrm>
          <a:prstGeom prst="rect">
            <a:avLst/>
          </a:prstGeom>
          <a:noFill/>
        </p:spPr>
        <p:txBody>
          <a:bodyPr wrap="square">
            <a:spAutoFit/>
          </a:bodyPr>
          <a:lstStyle/>
          <a:p>
            <a:pPr algn="just">
              <a:lnSpc>
                <a:spcPct val="150000"/>
              </a:lnSpc>
            </a:pPr>
            <a:r>
              <a:rPr lang="en-US" altLang="zh-CN" sz="2000" dirty="0"/>
              <a:t>A two-way repeated-measures ANOVA, including the factors prime (self vs. other person) and emotion (positive vs. negative) on RTs, will be  performed. </a:t>
            </a:r>
            <a:endParaRPr lang="zh-CN" altLang="en-US" sz="2000" dirty="0"/>
          </a:p>
        </p:txBody>
      </p:sp>
      <p:sp>
        <p:nvSpPr>
          <p:cNvPr id="8" name="文本框 7">
            <a:extLst>
              <a:ext uri="{FF2B5EF4-FFF2-40B4-BE49-F238E27FC236}">
                <a16:creationId xmlns:a16="http://schemas.microsoft.com/office/drawing/2014/main" id="{D458E35F-5304-A4CB-C65E-7490ED032FF7}"/>
              </a:ext>
            </a:extLst>
          </p:cNvPr>
          <p:cNvSpPr txBox="1"/>
          <p:nvPr/>
        </p:nvSpPr>
        <p:spPr>
          <a:xfrm>
            <a:off x="2613607" y="3198167"/>
            <a:ext cx="2271776"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ERP results</a:t>
            </a:r>
          </a:p>
        </p:txBody>
      </p:sp>
      <p:sp>
        <p:nvSpPr>
          <p:cNvPr id="18" name="文本框 17">
            <a:extLst>
              <a:ext uri="{FF2B5EF4-FFF2-40B4-BE49-F238E27FC236}">
                <a16:creationId xmlns:a16="http://schemas.microsoft.com/office/drawing/2014/main" id="{6EF42859-16E3-8E52-A893-2AD3AD1180C3}"/>
              </a:ext>
            </a:extLst>
          </p:cNvPr>
          <p:cNvSpPr txBox="1"/>
          <p:nvPr/>
        </p:nvSpPr>
        <p:spPr>
          <a:xfrm>
            <a:off x="2691731" y="3931274"/>
            <a:ext cx="9069878" cy="961225"/>
          </a:xfrm>
          <a:prstGeom prst="rect">
            <a:avLst/>
          </a:prstGeom>
          <a:noFill/>
        </p:spPr>
        <p:txBody>
          <a:bodyPr wrap="square" rtlCol="0">
            <a:spAutoFit/>
          </a:bodyPr>
          <a:lstStyle/>
          <a:p>
            <a:pPr>
              <a:lnSpc>
                <a:spcPct val="150000"/>
              </a:lnSpc>
            </a:pPr>
            <a:r>
              <a:rPr lang="en-US" altLang="zh-CN" sz="2000" dirty="0"/>
              <a:t>The amplitudes of N200 (100–200 </a:t>
            </a:r>
            <a:r>
              <a:rPr lang="en-US" altLang="zh-CN" sz="2000" dirty="0" err="1"/>
              <a:t>ms</a:t>
            </a:r>
            <a:r>
              <a:rPr lang="en-US" altLang="zh-CN" sz="2000" dirty="0"/>
              <a:t>), P300 (200–300 </a:t>
            </a:r>
            <a:r>
              <a:rPr lang="en-US" altLang="zh-CN" sz="2000" dirty="0" err="1"/>
              <a:t>ms</a:t>
            </a:r>
            <a:r>
              <a:rPr lang="en-US" altLang="zh-CN" sz="2000" dirty="0"/>
              <a:t>) and N400 (300–450 </a:t>
            </a:r>
            <a:r>
              <a:rPr lang="en-US" altLang="zh-CN" sz="2000" dirty="0" err="1"/>
              <a:t>ms</a:t>
            </a:r>
            <a:r>
              <a:rPr lang="en-US" altLang="zh-CN" sz="2000" dirty="0"/>
              <a:t>) components will be  measured.</a:t>
            </a:r>
            <a:endParaRPr lang="zh-CN" altLang="en-US" sz="2000" dirty="0"/>
          </a:p>
        </p:txBody>
      </p:sp>
    </p:spTree>
    <p:custDataLst>
      <p:tags r:id="rId1"/>
    </p:custDataLst>
    <p:extLst>
      <p:ext uri="{BB962C8B-B14F-4D97-AF65-F5344CB8AC3E}">
        <p14:creationId xmlns:p14="http://schemas.microsoft.com/office/powerpoint/2010/main" val="244438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0" y="353155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chemeClr val="bg1"/>
                </a:solidFill>
                <a:cs typeface="+mn-ea"/>
                <a:sym typeface="+mn-lt"/>
              </a:rPr>
              <a:t>Results</a:t>
            </a:r>
            <a:endParaRPr lang="zh-CN" altLang="en-US" b="1" dirty="0">
              <a:solidFill>
                <a:schemeClr val="bg1"/>
              </a:solidFill>
              <a:cs typeface="+mn-ea"/>
              <a:sym typeface="+mn-lt"/>
            </a:endParaRPr>
          </a:p>
        </p:txBody>
      </p:sp>
      <p:sp>
        <p:nvSpPr>
          <p:cNvPr id="15" name="文本框 14">
            <a:extLst>
              <a:ext uri="{FF2B5EF4-FFF2-40B4-BE49-F238E27FC236}">
                <a16:creationId xmlns:a16="http://schemas.microsoft.com/office/drawing/2014/main" id="{1CCD4F56-480E-772E-B466-BD2BD33FB67E}"/>
              </a:ext>
            </a:extLst>
          </p:cNvPr>
          <p:cNvSpPr txBox="1"/>
          <p:nvPr/>
        </p:nvSpPr>
        <p:spPr>
          <a:xfrm>
            <a:off x="2157985" y="214640"/>
            <a:ext cx="3531736" cy="523220"/>
          </a:xfrm>
          <a:prstGeom prst="rect">
            <a:avLst/>
          </a:prstGeom>
          <a:noFill/>
        </p:spPr>
        <p:txBody>
          <a:bodyPr wrap="none" rtlCol="0">
            <a:spAutoFit/>
          </a:bodyPr>
          <a:lstStyle/>
          <a:p>
            <a:r>
              <a:rPr lang="en-US" altLang="zh-CN" sz="2800" b="1" dirty="0">
                <a:solidFill>
                  <a:schemeClr val="bg1"/>
                </a:solidFill>
                <a:cs typeface="+mn-ea"/>
                <a:sym typeface="+mn-lt"/>
              </a:rPr>
              <a:t>Behavioral Results</a:t>
            </a:r>
            <a:endParaRPr lang="zh-CN" altLang="en-US" sz="2800"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a:extLst>
              <a:ext uri="{FF2B5EF4-FFF2-40B4-BE49-F238E27FC236}">
                <a16:creationId xmlns:a16="http://schemas.microsoft.com/office/drawing/2014/main" id="{58780503-F9D7-0079-BE1A-AF88A5778552}"/>
              </a:ext>
            </a:extLst>
          </p:cNvPr>
          <p:cNvSpPr txBox="1"/>
          <p:nvPr/>
        </p:nvSpPr>
        <p:spPr>
          <a:xfrm>
            <a:off x="2534923" y="1117886"/>
            <a:ext cx="3547766"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Descriptive results</a:t>
            </a:r>
          </a:p>
        </p:txBody>
      </p:sp>
      <p:sp>
        <p:nvSpPr>
          <p:cNvPr id="7" name="文本框 6">
            <a:extLst>
              <a:ext uri="{FF2B5EF4-FFF2-40B4-BE49-F238E27FC236}">
                <a16:creationId xmlns:a16="http://schemas.microsoft.com/office/drawing/2014/main" id="{C82EDF10-8DDA-1466-8D26-437B5B5F9483}"/>
              </a:ext>
            </a:extLst>
          </p:cNvPr>
          <p:cNvSpPr txBox="1"/>
          <p:nvPr/>
        </p:nvSpPr>
        <p:spPr>
          <a:xfrm>
            <a:off x="2691731" y="1625718"/>
            <a:ext cx="9352866" cy="1422890"/>
          </a:xfrm>
          <a:prstGeom prst="rect">
            <a:avLst/>
          </a:prstGeom>
          <a:noFill/>
        </p:spPr>
        <p:txBody>
          <a:bodyPr wrap="square">
            <a:spAutoFit/>
          </a:bodyPr>
          <a:lstStyle/>
          <a:p>
            <a:pPr algn="just">
              <a:lnSpc>
                <a:spcPct val="150000"/>
              </a:lnSpc>
            </a:pPr>
            <a:r>
              <a:rPr lang="en-US" altLang="zh-CN" sz="2000" dirty="0"/>
              <a:t>A two-way repeated-measures ANOVA, including the factors prime (self vs. other person) and emotion (positive vs. negative) on RTs, will be  performed. </a:t>
            </a:r>
            <a:endParaRPr lang="zh-CN" altLang="en-US" sz="2000" dirty="0"/>
          </a:p>
        </p:txBody>
      </p:sp>
      <p:pic>
        <p:nvPicPr>
          <p:cNvPr id="16" name="图片 15">
            <a:extLst>
              <a:ext uri="{FF2B5EF4-FFF2-40B4-BE49-F238E27FC236}">
                <a16:creationId xmlns:a16="http://schemas.microsoft.com/office/drawing/2014/main" id="{F3322995-A012-7B9E-2DBB-11B517D0461D}"/>
              </a:ext>
            </a:extLst>
          </p:cNvPr>
          <p:cNvPicPr>
            <a:picLocks noChangeAspect="1"/>
          </p:cNvPicPr>
          <p:nvPr/>
        </p:nvPicPr>
        <p:blipFill rotWithShape="1">
          <a:blip r:embed="rId5"/>
          <a:srcRect r="7498"/>
          <a:stretch/>
        </p:blipFill>
        <p:spPr>
          <a:xfrm>
            <a:off x="2548328" y="3429000"/>
            <a:ext cx="9211455" cy="1903911"/>
          </a:xfrm>
          <a:prstGeom prst="rect">
            <a:avLst/>
          </a:prstGeom>
        </p:spPr>
      </p:pic>
    </p:spTree>
    <p:custDataLst>
      <p:tags r:id="rId1"/>
    </p:custDataLst>
    <p:extLst>
      <p:ext uri="{BB962C8B-B14F-4D97-AF65-F5344CB8AC3E}">
        <p14:creationId xmlns:p14="http://schemas.microsoft.com/office/powerpoint/2010/main" val="176900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0" y="353155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chemeClr val="bg1"/>
                </a:solidFill>
                <a:cs typeface="+mn-ea"/>
                <a:sym typeface="+mn-lt"/>
              </a:rPr>
              <a:t>Results</a:t>
            </a:r>
            <a:endParaRPr lang="zh-CN" altLang="en-US"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17" name="文本框 16">
            <a:extLst>
              <a:ext uri="{FF2B5EF4-FFF2-40B4-BE49-F238E27FC236}">
                <a16:creationId xmlns:a16="http://schemas.microsoft.com/office/drawing/2014/main" id="{B07E796C-747A-36F9-DBD0-A0D625B52471}"/>
              </a:ext>
            </a:extLst>
          </p:cNvPr>
          <p:cNvSpPr txBox="1"/>
          <p:nvPr/>
        </p:nvSpPr>
        <p:spPr>
          <a:xfrm>
            <a:off x="2157985" y="214640"/>
            <a:ext cx="3531736" cy="523220"/>
          </a:xfrm>
          <a:prstGeom prst="rect">
            <a:avLst/>
          </a:prstGeom>
          <a:noFill/>
        </p:spPr>
        <p:txBody>
          <a:bodyPr wrap="none" rtlCol="0">
            <a:spAutoFit/>
          </a:bodyPr>
          <a:lstStyle/>
          <a:p>
            <a:r>
              <a:rPr lang="en-US" altLang="zh-CN" sz="2800" b="1" dirty="0">
                <a:solidFill>
                  <a:schemeClr val="bg1"/>
                </a:solidFill>
                <a:cs typeface="+mn-ea"/>
                <a:sym typeface="+mn-lt"/>
              </a:rPr>
              <a:t>Behavioral Results</a:t>
            </a:r>
            <a:endParaRPr lang="zh-CN" altLang="en-US" sz="2800" b="1" dirty="0">
              <a:solidFill>
                <a:schemeClr val="bg1"/>
              </a:solidFill>
              <a:cs typeface="+mn-ea"/>
              <a:sym typeface="+mn-lt"/>
            </a:endParaRPr>
          </a:p>
        </p:txBody>
      </p:sp>
      <p:pic>
        <p:nvPicPr>
          <p:cNvPr id="18" name="图片 17">
            <a:extLst>
              <a:ext uri="{FF2B5EF4-FFF2-40B4-BE49-F238E27FC236}">
                <a16:creationId xmlns:a16="http://schemas.microsoft.com/office/drawing/2014/main" id="{A3B3038F-28D0-662F-4278-09B72FDB1935}"/>
              </a:ext>
            </a:extLst>
          </p:cNvPr>
          <p:cNvPicPr>
            <a:picLocks noChangeAspect="1"/>
          </p:cNvPicPr>
          <p:nvPr/>
        </p:nvPicPr>
        <p:blipFill>
          <a:blip r:embed="rId5"/>
          <a:stretch>
            <a:fillRect/>
          </a:stretch>
        </p:blipFill>
        <p:spPr>
          <a:xfrm>
            <a:off x="2845171" y="1110636"/>
            <a:ext cx="8352481" cy="4841828"/>
          </a:xfrm>
          <a:prstGeom prst="rect">
            <a:avLst/>
          </a:prstGeom>
        </p:spPr>
      </p:pic>
      <p:cxnSp>
        <p:nvCxnSpPr>
          <p:cNvPr id="21" name="直接连接符 20">
            <a:extLst>
              <a:ext uri="{FF2B5EF4-FFF2-40B4-BE49-F238E27FC236}">
                <a16:creationId xmlns:a16="http://schemas.microsoft.com/office/drawing/2014/main" id="{1C5B28E3-3E32-D23D-7E91-4B79B9BC8E3F}"/>
              </a:ext>
            </a:extLst>
          </p:cNvPr>
          <p:cNvCxnSpPr>
            <a:cxnSpLocks/>
          </p:cNvCxnSpPr>
          <p:nvPr/>
        </p:nvCxnSpPr>
        <p:spPr>
          <a:xfrm>
            <a:off x="3897443" y="1110636"/>
            <a:ext cx="0" cy="4428230"/>
          </a:xfrm>
          <a:prstGeom prst="line">
            <a:avLst/>
          </a:prstGeom>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265730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0" y="353155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chemeClr val="bg1"/>
                </a:solidFill>
                <a:cs typeface="+mn-ea"/>
                <a:sym typeface="+mn-lt"/>
              </a:rPr>
              <a:t>Results</a:t>
            </a:r>
            <a:endParaRPr lang="zh-CN" altLang="en-US" b="1" dirty="0">
              <a:solidFill>
                <a:schemeClr val="bg1"/>
              </a:solidFill>
              <a:cs typeface="+mn-ea"/>
              <a:sym typeface="+mn-lt"/>
            </a:endParaRPr>
          </a:p>
        </p:txBody>
      </p:sp>
      <p:sp>
        <p:nvSpPr>
          <p:cNvPr id="15" name="文本框 14">
            <a:extLst>
              <a:ext uri="{FF2B5EF4-FFF2-40B4-BE49-F238E27FC236}">
                <a16:creationId xmlns:a16="http://schemas.microsoft.com/office/drawing/2014/main" id="{1CCD4F56-480E-772E-B466-BD2BD33FB67E}"/>
              </a:ext>
            </a:extLst>
          </p:cNvPr>
          <p:cNvSpPr txBox="1"/>
          <p:nvPr/>
        </p:nvSpPr>
        <p:spPr>
          <a:xfrm>
            <a:off x="2157985" y="214640"/>
            <a:ext cx="3531736" cy="523220"/>
          </a:xfrm>
          <a:prstGeom prst="rect">
            <a:avLst/>
          </a:prstGeom>
          <a:noFill/>
        </p:spPr>
        <p:txBody>
          <a:bodyPr wrap="none" rtlCol="0">
            <a:spAutoFit/>
          </a:bodyPr>
          <a:lstStyle/>
          <a:p>
            <a:r>
              <a:rPr lang="en-US" altLang="zh-CN" sz="2800" b="1" dirty="0">
                <a:solidFill>
                  <a:schemeClr val="bg1"/>
                </a:solidFill>
                <a:cs typeface="+mn-ea"/>
                <a:sym typeface="+mn-lt"/>
              </a:rPr>
              <a:t>Behavioral Results</a:t>
            </a:r>
            <a:endParaRPr lang="zh-CN" altLang="en-US" sz="2800"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a:extLst>
              <a:ext uri="{FF2B5EF4-FFF2-40B4-BE49-F238E27FC236}">
                <a16:creationId xmlns:a16="http://schemas.microsoft.com/office/drawing/2014/main" id="{58780503-F9D7-0079-BE1A-AF88A5778552}"/>
              </a:ext>
            </a:extLst>
          </p:cNvPr>
          <p:cNvSpPr txBox="1"/>
          <p:nvPr/>
        </p:nvSpPr>
        <p:spPr>
          <a:xfrm>
            <a:off x="2534923" y="1117886"/>
            <a:ext cx="3143809"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ANOVA Analysis</a:t>
            </a:r>
          </a:p>
        </p:txBody>
      </p:sp>
      <p:sp>
        <p:nvSpPr>
          <p:cNvPr id="7" name="文本框 6">
            <a:extLst>
              <a:ext uri="{FF2B5EF4-FFF2-40B4-BE49-F238E27FC236}">
                <a16:creationId xmlns:a16="http://schemas.microsoft.com/office/drawing/2014/main" id="{C82EDF10-8DDA-1466-8D26-437B5B5F9483}"/>
              </a:ext>
            </a:extLst>
          </p:cNvPr>
          <p:cNvSpPr txBox="1"/>
          <p:nvPr/>
        </p:nvSpPr>
        <p:spPr>
          <a:xfrm>
            <a:off x="2691731" y="1625718"/>
            <a:ext cx="9352866" cy="1422890"/>
          </a:xfrm>
          <a:prstGeom prst="rect">
            <a:avLst/>
          </a:prstGeom>
          <a:noFill/>
        </p:spPr>
        <p:txBody>
          <a:bodyPr wrap="square">
            <a:spAutoFit/>
          </a:bodyPr>
          <a:lstStyle/>
          <a:p>
            <a:pPr algn="just">
              <a:lnSpc>
                <a:spcPct val="150000"/>
              </a:lnSpc>
            </a:pPr>
            <a:r>
              <a:rPr lang="en-US" altLang="zh-CN" sz="2000" dirty="0"/>
              <a:t>A two-way repeated-measures ANOVA, including the factors prime (self vs. other person) and emotion (positive vs. negative) on RTs, will be  performed. </a:t>
            </a:r>
            <a:endParaRPr lang="zh-CN" altLang="en-US" sz="2000" dirty="0"/>
          </a:p>
        </p:txBody>
      </p:sp>
      <p:pic>
        <p:nvPicPr>
          <p:cNvPr id="10" name="图片 9">
            <a:extLst>
              <a:ext uri="{FF2B5EF4-FFF2-40B4-BE49-F238E27FC236}">
                <a16:creationId xmlns:a16="http://schemas.microsoft.com/office/drawing/2014/main" id="{A6317276-3DC3-64DF-0455-7BE77346C349}"/>
              </a:ext>
            </a:extLst>
          </p:cNvPr>
          <p:cNvPicPr>
            <a:picLocks noChangeAspect="1"/>
          </p:cNvPicPr>
          <p:nvPr/>
        </p:nvPicPr>
        <p:blipFill>
          <a:blip r:embed="rId5"/>
          <a:stretch>
            <a:fillRect/>
          </a:stretch>
        </p:blipFill>
        <p:spPr>
          <a:xfrm>
            <a:off x="2599492" y="3412594"/>
            <a:ext cx="9338751" cy="1874012"/>
          </a:xfrm>
          <a:prstGeom prst="rect">
            <a:avLst/>
          </a:prstGeom>
        </p:spPr>
      </p:pic>
      <p:sp>
        <p:nvSpPr>
          <p:cNvPr id="8" name="矩形 7">
            <a:extLst>
              <a:ext uri="{FF2B5EF4-FFF2-40B4-BE49-F238E27FC236}">
                <a16:creationId xmlns:a16="http://schemas.microsoft.com/office/drawing/2014/main" id="{0D5B1820-C72B-D0C8-00D8-D362481DC145}"/>
              </a:ext>
            </a:extLst>
          </p:cNvPr>
          <p:cNvSpPr/>
          <p:nvPr/>
        </p:nvSpPr>
        <p:spPr>
          <a:xfrm>
            <a:off x="2691731" y="4629500"/>
            <a:ext cx="8603358" cy="3747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07E8518-99C4-56BC-D3DB-381A9BDFCE57}"/>
              </a:ext>
            </a:extLst>
          </p:cNvPr>
          <p:cNvCxnSpPr>
            <a:cxnSpLocks/>
          </p:cNvCxnSpPr>
          <p:nvPr/>
        </p:nvCxnSpPr>
        <p:spPr>
          <a:xfrm flipH="1" flipV="1">
            <a:off x="7368164" y="5093623"/>
            <a:ext cx="434715" cy="2773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443107AB-CF8D-9140-DCA0-1970E2340952}"/>
              </a:ext>
            </a:extLst>
          </p:cNvPr>
          <p:cNvSpPr txBox="1"/>
          <p:nvPr/>
        </p:nvSpPr>
        <p:spPr>
          <a:xfrm>
            <a:off x="6841708" y="5286606"/>
            <a:ext cx="3838783" cy="499560"/>
          </a:xfrm>
          <a:prstGeom prst="rect">
            <a:avLst/>
          </a:prstGeom>
          <a:noFill/>
        </p:spPr>
        <p:txBody>
          <a:bodyPr wrap="square">
            <a:spAutoFit/>
          </a:bodyPr>
          <a:lstStyle/>
          <a:p>
            <a:pPr algn="just">
              <a:lnSpc>
                <a:spcPct val="150000"/>
              </a:lnSpc>
            </a:pPr>
            <a:r>
              <a:rPr lang="en-US" altLang="zh-CN" sz="2000" dirty="0"/>
              <a:t>The interaction is significant</a:t>
            </a:r>
            <a:endParaRPr lang="zh-CN" altLang="en-US" sz="2000" dirty="0"/>
          </a:p>
        </p:txBody>
      </p:sp>
    </p:spTree>
    <p:custDataLst>
      <p:tags r:id="rId1"/>
    </p:custDataLst>
    <p:extLst>
      <p:ext uri="{BB962C8B-B14F-4D97-AF65-F5344CB8AC3E}">
        <p14:creationId xmlns:p14="http://schemas.microsoft.com/office/powerpoint/2010/main" val="192027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7"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0" y="353155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chemeClr val="bg1"/>
                </a:solidFill>
                <a:cs typeface="+mn-ea"/>
                <a:sym typeface="+mn-lt"/>
              </a:rPr>
              <a:t>Results</a:t>
            </a:r>
            <a:endParaRPr lang="zh-CN" altLang="en-US"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7" name="文本框 6">
            <a:extLst>
              <a:ext uri="{FF2B5EF4-FFF2-40B4-BE49-F238E27FC236}">
                <a16:creationId xmlns:a16="http://schemas.microsoft.com/office/drawing/2014/main" id="{67418663-8FE2-C936-62B1-208ABB92AF85}"/>
              </a:ext>
            </a:extLst>
          </p:cNvPr>
          <p:cNvSpPr txBox="1"/>
          <p:nvPr/>
        </p:nvSpPr>
        <p:spPr>
          <a:xfrm>
            <a:off x="2157985" y="214640"/>
            <a:ext cx="3531736" cy="523220"/>
          </a:xfrm>
          <a:prstGeom prst="rect">
            <a:avLst/>
          </a:prstGeom>
          <a:noFill/>
        </p:spPr>
        <p:txBody>
          <a:bodyPr wrap="none" rtlCol="0">
            <a:spAutoFit/>
          </a:bodyPr>
          <a:lstStyle/>
          <a:p>
            <a:r>
              <a:rPr lang="en-US" altLang="zh-CN" sz="2800" b="1" dirty="0">
                <a:solidFill>
                  <a:schemeClr val="bg1"/>
                </a:solidFill>
                <a:cs typeface="+mn-ea"/>
                <a:sym typeface="+mn-lt"/>
              </a:rPr>
              <a:t>Behavioral Results</a:t>
            </a:r>
            <a:endParaRPr lang="zh-CN" altLang="en-US" sz="2800" b="1" dirty="0">
              <a:solidFill>
                <a:schemeClr val="bg1"/>
              </a:solidFill>
              <a:cs typeface="+mn-ea"/>
              <a:sym typeface="+mn-lt"/>
            </a:endParaRPr>
          </a:p>
        </p:txBody>
      </p:sp>
      <p:sp>
        <p:nvSpPr>
          <p:cNvPr id="10" name="文本框 9">
            <a:extLst>
              <a:ext uri="{FF2B5EF4-FFF2-40B4-BE49-F238E27FC236}">
                <a16:creationId xmlns:a16="http://schemas.microsoft.com/office/drawing/2014/main" id="{522DB075-D4A4-F2E8-6677-0AF19076574F}"/>
              </a:ext>
            </a:extLst>
          </p:cNvPr>
          <p:cNvSpPr txBox="1"/>
          <p:nvPr/>
        </p:nvSpPr>
        <p:spPr>
          <a:xfrm>
            <a:off x="2534923" y="1117886"/>
            <a:ext cx="5644494"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ANOVA Analysis-simple analysis</a:t>
            </a:r>
          </a:p>
        </p:txBody>
      </p:sp>
      <p:pic>
        <p:nvPicPr>
          <p:cNvPr id="22" name="图片 21">
            <a:extLst>
              <a:ext uri="{FF2B5EF4-FFF2-40B4-BE49-F238E27FC236}">
                <a16:creationId xmlns:a16="http://schemas.microsoft.com/office/drawing/2014/main" id="{48BDE9D3-00CD-DA42-5560-E44A74F2D753}"/>
              </a:ext>
            </a:extLst>
          </p:cNvPr>
          <p:cNvPicPr>
            <a:picLocks noChangeAspect="1"/>
          </p:cNvPicPr>
          <p:nvPr/>
        </p:nvPicPr>
        <p:blipFill>
          <a:blip r:embed="rId5"/>
          <a:stretch>
            <a:fillRect/>
          </a:stretch>
        </p:blipFill>
        <p:spPr>
          <a:xfrm>
            <a:off x="3121878" y="1962393"/>
            <a:ext cx="7438691" cy="4633114"/>
          </a:xfrm>
          <a:prstGeom prst="rect">
            <a:avLst/>
          </a:prstGeom>
        </p:spPr>
      </p:pic>
      <p:cxnSp>
        <p:nvCxnSpPr>
          <p:cNvPr id="23" name="直接连接符 22">
            <a:extLst>
              <a:ext uri="{FF2B5EF4-FFF2-40B4-BE49-F238E27FC236}">
                <a16:creationId xmlns:a16="http://schemas.microsoft.com/office/drawing/2014/main" id="{B20EF7EC-75B8-B904-7ABD-3B655D9B141B}"/>
              </a:ext>
            </a:extLst>
          </p:cNvPr>
          <p:cNvCxnSpPr>
            <a:cxnSpLocks/>
          </p:cNvCxnSpPr>
          <p:nvPr/>
        </p:nvCxnSpPr>
        <p:spPr>
          <a:xfrm>
            <a:off x="4369634" y="1579551"/>
            <a:ext cx="0" cy="4428230"/>
          </a:xfrm>
          <a:prstGeom prst="line">
            <a:avLst/>
          </a:prstGeom>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4465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grpSp>
        <p:nvGrpSpPr>
          <p:cNvPr id="10" name="组合 9"/>
          <p:cNvGrpSpPr/>
          <p:nvPr/>
        </p:nvGrpSpPr>
        <p:grpSpPr>
          <a:xfrm>
            <a:off x="10440" y="3655721"/>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14" name="矩形 1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直角三角形 1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345611" y="3715317"/>
            <a:ext cx="1321196" cy="369332"/>
          </a:xfrm>
          <a:prstGeom prst="rect">
            <a:avLst/>
          </a:prstGeom>
          <a:noFill/>
        </p:spPr>
        <p:txBody>
          <a:bodyPr wrap="none" rtlCol="0">
            <a:spAutoFit/>
          </a:bodyPr>
          <a:lstStyle/>
          <a:p>
            <a:r>
              <a:rPr lang="en-US" altLang="zh-CN" b="1" dirty="0">
                <a:solidFill>
                  <a:schemeClr val="bg1"/>
                </a:solidFill>
                <a:cs typeface="+mn-ea"/>
                <a:sym typeface="+mn-lt"/>
              </a:rPr>
              <a:t>Summary</a:t>
            </a:r>
            <a:endParaRPr lang="zh-CN" altLang="en-US" b="1" dirty="0">
              <a:solidFill>
                <a:schemeClr val="bg1"/>
              </a:solidFill>
              <a:cs typeface="+mn-ea"/>
              <a:sym typeface="+mn-lt"/>
            </a:endParaRPr>
          </a:p>
        </p:txBody>
      </p:sp>
      <p:sp>
        <p:nvSpPr>
          <p:cNvPr id="21" name="文本框 20"/>
          <p:cNvSpPr txBox="1"/>
          <p:nvPr/>
        </p:nvSpPr>
        <p:spPr>
          <a:xfrm>
            <a:off x="2337361" y="1132681"/>
            <a:ext cx="9306952" cy="1061316"/>
          </a:xfrm>
          <a:prstGeom prst="rect">
            <a:avLst/>
          </a:prstGeom>
          <a:noFill/>
        </p:spPr>
        <p:txBody>
          <a:bodyPr wrap="square">
            <a:spAutoFit/>
          </a:bodyPr>
          <a:lstStyle/>
          <a:p>
            <a:pPr algn="just">
              <a:lnSpc>
                <a:spcPct val="120000"/>
              </a:lnSpc>
            </a:pPr>
            <a:r>
              <a:rPr lang="en-US" altLang="zh-CN" dirty="0"/>
              <a:t>The processing of </a:t>
            </a:r>
            <a:r>
              <a:rPr lang="en-US" altLang="zh-CN" b="1" dirty="0"/>
              <a:t>self-relevance</a:t>
            </a:r>
            <a:r>
              <a:rPr lang="en-US" altLang="zh-CN" dirty="0"/>
              <a:t> and </a:t>
            </a:r>
            <a:r>
              <a:rPr lang="en-US" altLang="zh-CN" b="1" dirty="0"/>
              <a:t>emotional valence</a:t>
            </a:r>
            <a:r>
              <a:rPr lang="en-US" altLang="zh-CN" dirty="0"/>
              <a:t> is closely associated with the self-reference paradigm, and the interaction between them provides evidence for self-positivity bias.</a:t>
            </a:r>
            <a:endParaRPr lang="zh-CN" altLang="en-US" dirty="0"/>
          </a:p>
        </p:txBody>
      </p:sp>
      <p:sp>
        <p:nvSpPr>
          <p:cNvPr id="26" name="文本框 25"/>
          <p:cNvSpPr txBox="1"/>
          <p:nvPr/>
        </p:nvSpPr>
        <p:spPr>
          <a:xfrm>
            <a:off x="2157985" y="214640"/>
            <a:ext cx="7117654" cy="523220"/>
          </a:xfrm>
          <a:prstGeom prst="rect">
            <a:avLst/>
          </a:prstGeom>
          <a:noFill/>
        </p:spPr>
        <p:txBody>
          <a:bodyPr wrap="none" rtlCol="0">
            <a:spAutoFit/>
          </a:bodyPr>
          <a:lstStyle/>
          <a:p>
            <a:r>
              <a:rPr lang="en-US" altLang="zh-CN" sz="2800" b="1" dirty="0">
                <a:solidFill>
                  <a:schemeClr val="bg1"/>
                </a:solidFill>
                <a:cs typeface="+mn-ea"/>
                <a:sym typeface="+mn-lt"/>
              </a:rPr>
              <a:t>self-positivity bias at the implicit level</a:t>
            </a:r>
          </a:p>
        </p:txBody>
      </p:sp>
      <p:sp>
        <p:nvSpPr>
          <p:cNvPr id="3" name="文本框 2"/>
          <p:cNvSpPr txBox="1"/>
          <p:nvPr/>
        </p:nvSpPr>
        <p:spPr>
          <a:xfrm>
            <a:off x="2867551" y="2258568"/>
            <a:ext cx="8776762"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t>Faster response to </a:t>
            </a:r>
            <a:r>
              <a:rPr lang="en-US" altLang="zh-CN" sz="2000" b="1" dirty="0"/>
              <a:t>words within the bias </a:t>
            </a:r>
            <a:r>
              <a:rPr lang="en-US" altLang="zh-CN" sz="2000" dirty="0"/>
              <a:t>than to those outside of it.</a:t>
            </a:r>
            <a:endParaRPr lang="zh-CN" altLang="en-US" sz="2000" dirty="0"/>
          </a:p>
        </p:txBody>
      </p:sp>
      <p:sp>
        <p:nvSpPr>
          <p:cNvPr id="5" name="文本框 4"/>
          <p:cNvSpPr txBox="1"/>
          <p:nvPr/>
        </p:nvSpPr>
        <p:spPr>
          <a:xfrm>
            <a:off x="3208665" y="2716426"/>
            <a:ext cx="8031361" cy="728917"/>
          </a:xfrm>
          <a:prstGeom prst="rect">
            <a:avLst/>
          </a:prstGeom>
          <a:solidFill>
            <a:srgbClr val="005F96"/>
          </a:solidFill>
        </p:spPr>
        <p:txBody>
          <a:bodyPr wrap="square">
            <a:spAutoFit/>
          </a:bodyPr>
          <a:lstStyle/>
          <a:p>
            <a:pPr algn="just">
              <a:lnSpc>
                <a:spcPct val="120000"/>
              </a:lnSpc>
            </a:pPr>
            <a:r>
              <a:rPr lang="en-US" altLang="zh-CN" dirty="0">
                <a:solidFill>
                  <a:schemeClr val="bg1"/>
                </a:solidFill>
              </a:rPr>
              <a:t>Information about self and emotional valence is processed highly dependently at implicit level.</a:t>
            </a:r>
            <a:endParaRPr lang="zh-CN" altLang="en-US" dirty="0">
              <a:solidFill>
                <a:schemeClr val="bg1"/>
              </a:solidFill>
            </a:endParaRPr>
          </a:p>
        </p:txBody>
      </p:sp>
      <p:sp>
        <p:nvSpPr>
          <p:cNvPr id="8" name="文本框 7"/>
          <p:cNvSpPr txBox="1"/>
          <p:nvPr/>
        </p:nvSpPr>
        <p:spPr>
          <a:xfrm>
            <a:off x="3208664" y="4022277"/>
            <a:ext cx="8031361" cy="1061316"/>
          </a:xfrm>
          <a:prstGeom prst="rect">
            <a:avLst/>
          </a:prstGeom>
          <a:solidFill>
            <a:srgbClr val="005F96"/>
          </a:solidFill>
        </p:spPr>
        <p:txBody>
          <a:bodyPr wrap="square">
            <a:spAutoFit/>
          </a:bodyPr>
          <a:lstStyle>
            <a:defPPr>
              <a:defRPr lang="zh-CN"/>
            </a:defPPr>
            <a:lvl1pPr algn="just">
              <a:lnSpc>
                <a:spcPct val="120000"/>
              </a:lnSpc>
              <a:defRPr>
                <a:solidFill>
                  <a:schemeClr val="bg1"/>
                </a:solidFill>
              </a:defRPr>
            </a:lvl1pPr>
          </a:lstStyle>
          <a:p>
            <a:r>
              <a:rPr lang="en-US" altLang="zh-CN" dirty="0"/>
              <a:t>Self consists of a highly structured mental representation and that it allows individuals to select and filter input information according to the self-schema and process information about self faster than others.</a:t>
            </a:r>
            <a:endParaRPr lang="zh-CN" altLang="en-US" dirty="0"/>
          </a:p>
        </p:txBody>
      </p:sp>
      <p:sp>
        <p:nvSpPr>
          <p:cNvPr id="16" name="文本框 15"/>
          <p:cNvSpPr txBox="1"/>
          <p:nvPr/>
        </p:nvSpPr>
        <p:spPr>
          <a:xfrm>
            <a:off x="2867550" y="3574347"/>
            <a:ext cx="8058616"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t>Faster response to </a:t>
            </a:r>
            <a:r>
              <a:rPr lang="en-US" altLang="zh-CN" sz="2000" b="1" dirty="0"/>
              <a:t>self-priming</a:t>
            </a:r>
            <a:r>
              <a:rPr lang="en-US" altLang="zh-CN" sz="2000" dirty="0"/>
              <a:t> than to other person priming.</a:t>
            </a:r>
            <a:endParaRPr lang="zh-CN" altLang="en-US" sz="2000" dirty="0"/>
          </a:p>
        </p:txBody>
      </p:sp>
      <p:sp>
        <p:nvSpPr>
          <p:cNvPr id="18" name="文本框 17"/>
          <p:cNvSpPr txBox="1"/>
          <p:nvPr/>
        </p:nvSpPr>
        <p:spPr>
          <a:xfrm>
            <a:off x="2867550" y="5219814"/>
            <a:ext cx="8517075" cy="400110"/>
          </a:xfrm>
          <a:prstGeom prst="rect">
            <a:avLst/>
          </a:prstGeom>
          <a:noFill/>
        </p:spPr>
        <p:txBody>
          <a:bodyPr wrap="none" rtlCol="0">
            <a:spAutoFit/>
          </a:bodyPr>
          <a:lstStyle/>
          <a:p>
            <a:pPr marL="285750" indent="-285750">
              <a:buFont typeface="Wingdings" panose="05000000000000000000" pitchFamily="2" charset="2"/>
              <a:buChar char="l"/>
            </a:pPr>
            <a:r>
              <a:rPr lang="en-US" altLang="zh-CN" sz="2000" dirty="0"/>
              <a:t>Faster response occurred to </a:t>
            </a:r>
            <a:r>
              <a:rPr lang="en-US" altLang="zh-CN" sz="2000" b="1" dirty="0"/>
              <a:t>positive</a:t>
            </a:r>
            <a:r>
              <a:rPr lang="en-US" altLang="zh-CN" sz="2000" dirty="0"/>
              <a:t> </a:t>
            </a:r>
            <a:r>
              <a:rPr lang="en-US" altLang="zh-CN" sz="2000" b="1" dirty="0"/>
              <a:t>words</a:t>
            </a:r>
            <a:r>
              <a:rPr lang="en-US" altLang="zh-CN" sz="2000" dirty="0"/>
              <a:t> than to negative ones.</a:t>
            </a:r>
            <a:endParaRPr lang="zh-CN" altLang="en-US" sz="2000" dirty="0"/>
          </a:p>
        </p:txBody>
      </p:sp>
      <p:sp>
        <p:nvSpPr>
          <p:cNvPr id="19" name="文本框 18"/>
          <p:cNvSpPr txBox="1"/>
          <p:nvPr/>
        </p:nvSpPr>
        <p:spPr>
          <a:xfrm>
            <a:off x="3208663" y="5687440"/>
            <a:ext cx="8031361" cy="728917"/>
          </a:xfrm>
          <a:prstGeom prst="rect">
            <a:avLst/>
          </a:prstGeom>
          <a:solidFill>
            <a:srgbClr val="005F96"/>
          </a:solidFill>
        </p:spPr>
        <p:txBody>
          <a:bodyPr wrap="square">
            <a:spAutoFit/>
          </a:bodyPr>
          <a:lstStyle/>
          <a:p>
            <a:pPr algn="just">
              <a:lnSpc>
                <a:spcPct val="120000"/>
              </a:lnSpc>
            </a:pPr>
            <a:r>
              <a:rPr lang="en-US" altLang="zh-CN" dirty="0">
                <a:solidFill>
                  <a:schemeClr val="bg1"/>
                </a:solidFill>
              </a:rPr>
              <a:t>Positive emotion stimuli would facilitate cognitive processing but negative emotion would not.</a:t>
            </a:r>
            <a:endParaRPr lang="zh-CN" altLang="en-US" dirty="0">
              <a:solidFill>
                <a:schemeClr val="bg1"/>
              </a:solidFill>
            </a:endParaRPr>
          </a:p>
        </p:txBody>
      </p:sp>
      <p:sp>
        <p:nvSpPr>
          <p:cNvPr id="25" name="文本框 24"/>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27" name="文本框 26"/>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9" name="文本框 28"/>
          <p:cNvSpPr txBox="1"/>
          <p:nvPr/>
        </p:nvSpPr>
        <p:spPr>
          <a:xfrm>
            <a:off x="465803" y="2989008"/>
            <a:ext cx="1032655"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Results</a:t>
            </a:r>
            <a:endParaRPr lang="zh-CN" altLang="en-US" dirty="0">
              <a:sym typeface="+mn-lt"/>
            </a:endParaRPr>
          </a:p>
        </p:txBody>
      </p:sp>
      <p:sp>
        <p:nvSpPr>
          <p:cNvPr id="4" name="文本框 3">
            <a:extLst>
              <a:ext uri="{FF2B5EF4-FFF2-40B4-BE49-F238E27FC236}">
                <a16:creationId xmlns:a16="http://schemas.microsoft.com/office/drawing/2014/main" id="{CECE2B15-2A2A-1EAB-860F-753A82E2E7B5}"/>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Tree>
    <p:custDataLst>
      <p:tags r:id="rId1"/>
    </p:custDataLst>
    <p:extLst>
      <p:ext uri="{BB962C8B-B14F-4D97-AF65-F5344CB8AC3E}">
        <p14:creationId xmlns:p14="http://schemas.microsoft.com/office/powerpoint/2010/main" val="121911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grpSp>
        <p:nvGrpSpPr>
          <p:cNvPr id="20" name="组合 19"/>
          <p:cNvGrpSpPr/>
          <p:nvPr/>
        </p:nvGrpSpPr>
        <p:grpSpPr>
          <a:xfrm>
            <a:off x="-1" y="4388583"/>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22" name="矩形 21"/>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直角三角形 22"/>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文本框 23"/>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
        <p:nvSpPr>
          <p:cNvPr id="25" name="文本框 24"/>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27" name="文本框 26"/>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8" name="文本框 27"/>
          <p:cNvSpPr txBox="1"/>
          <p:nvPr/>
        </p:nvSpPr>
        <p:spPr>
          <a:xfrm>
            <a:off x="465803" y="2989008"/>
            <a:ext cx="1032655"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Results</a:t>
            </a:r>
            <a:endParaRPr lang="zh-CN" altLang="en-US" dirty="0">
              <a:sym typeface="+mn-lt"/>
            </a:endParaRPr>
          </a:p>
        </p:txBody>
      </p:sp>
      <p:sp>
        <p:nvSpPr>
          <p:cNvPr id="17" name="文本框 16"/>
          <p:cNvSpPr txBox="1"/>
          <p:nvPr/>
        </p:nvSpPr>
        <p:spPr>
          <a:xfrm>
            <a:off x="245483" y="4441516"/>
            <a:ext cx="1609736" cy="369332"/>
          </a:xfrm>
          <a:prstGeom prst="rect">
            <a:avLst/>
          </a:prstGeom>
          <a:noFill/>
        </p:spPr>
        <p:txBody>
          <a:bodyPr wrap="none" rtlCol="0">
            <a:spAutoFit/>
          </a:bodyPr>
          <a:lstStyle/>
          <a:p>
            <a:r>
              <a:rPr lang="en-US" altLang="zh-CN" b="1" dirty="0">
                <a:solidFill>
                  <a:schemeClr val="bg1"/>
                </a:solidFill>
                <a:cs typeface="+mn-ea"/>
                <a:sym typeface="+mn-lt"/>
              </a:rPr>
              <a:t>Future work</a:t>
            </a:r>
            <a:endParaRPr lang="zh-CN" altLang="en-US" b="1" dirty="0">
              <a:solidFill>
                <a:schemeClr val="bg1"/>
              </a:solidFill>
              <a:cs typeface="+mn-ea"/>
              <a:sym typeface="+mn-lt"/>
            </a:endParaRPr>
          </a:p>
        </p:txBody>
      </p:sp>
      <p:sp>
        <p:nvSpPr>
          <p:cNvPr id="34" name="文本框 33"/>
          <p:cNvSpPr txBox="1"/>
          <p:nvPr/>
        </p:nvSpPr>
        <p:spPr>
          <a:xfrm>
            <a:off x="2574748" y="1339029"/>
            <a:ext cx="5760878" cy="400110"/>
          </a:xfrm>
          <a:prstGeom prst="rect">
            <a:avLst/>
          </a:prstGeom>
          <a:noFill/>
        </p:spPr>
        <p:txBody>
          <a:bodyPr wrap="square">
            <a:spAutoFit/>
          </a:bodyPr>
          <a:lstStyle/>
          <a:p>
            <a:pPr marL="342900" indent="-342900">
              <a:buFont typeface="Wingdings" panose="05000000000000000000" pitchFamily="2" charset="2"/>
              <a:buChar char="l"/>
            </a:pPr>
            <a:r>
              <a:rPr lang="en-US" altLang="zh-CN" sz="2000" dirty="0"/>
              <a:t>Participants: only 20 Chinese individuals</a:t>
            </a:r>
            <a:endParaRPr lang="zh-CN" altLang="en-US" sz="2000" dirty="0"/>
          </a:p>
        </p:txBody>
      </p:sp>
      <p:sp>
        <p:nvSpPr>
          <p:cNvPr id="36" name="文本框 35"/>
          <p:cNvSpPr txBox="1"/>
          <p:nvPr/>
        </p:nvSpPr>
        <p:spPr>
          <a:xfrm>
            <a:off x="3003282" y="2922830"/>
            <a:ext cx="8921705" cy="728917"/>
          </a:xfrm>
          <a:prstGeom prst="rect">
            <a:avLst/>
          </a:prstGeom>
          <a:solidFill>
            <a:srgbClr val="005F96"/>
          </a:solidFill>
        </p:spPr>
        <p:txBody>
          <a:bodyPr wrap="square">
            <a:spAutoFit/>
          </a:bodyPr>
          <a:lstStyle>
            <a:defPPr>
              <a:defRPr lang="zh-CN"/>
            </a:defPPr>
            <a:lvl1pPr algn="just">
              <a:lnSpc>
                <a:spcPct val="120000"/>
              </a:lnSpc>
              <a:defRPr>
                <a:solidFill>
                  <a:schemeClr val="bg1"/>
                </a:solidFill>
              </a:defRPr>
            </a:lvl1pPr>
          </a:lstStyle>
          <a:p>
            <a:r>
              <a:rPr lang="en-US" altLang="zh-CN" dirty="0"/>
              <a:t>The self-positivity bias is not specific to western culture. Indeed, the effect may be ubiquitous across many cultures and that prospect remains to be tested.</a:t>
            </a:r>
            <a:endParaRPr lang="zh-CN" altLang="en-US" dirty="0"/>
          </a:p>
        </p:txBody>
      </p:sp>
      <p:sp>
        <p:nvSpPr>
          <p:cNvPr id="37" name="文本框 36"/>
          <p:cNvSpPr txBox="1"/>
          <p:nvPr/>
        </p:nvSpPr>
        <p:spPr>
          <a:xfrm>
            <a:off x="3003282" y="1849401"/>
            <a:ext cx="2823644" cy="396519"/>
          </a:xfrm>
          <a:prstGeom prst="rect">
            <a:avLst/>
          </a:prstGeom>
          <a:solidFill>
            <a:srgbClr val="005F96"/>
          </a:solidFill>
        </p:spPr>
        <p:txBody>
          <a:bodyPr wrap="square">
            <a:spAutoFit/>
          </a:bodyPr>
          <a:lstStyle/>
          <a:p>
            <a:pPr algn="just">
              <a:lnSpc>
                <a:spcPct val="120000"/>
              </a:lnSpc>
            </a:pPr>
            <a:r>
              <a:rPr lang="en-US" altLang="zh-CN" dirty="0">
                <a:solidFill>
                  <a:schemeClr val="bg1"/>
                </a:solidFill>
              </a:rPr>
              <a:t>Expand the sample size.</a:t>
            </a:r>
            <a:endParaRPr lang="zh-CN" altLang="en-US" dirty="0">
              <a:solidFill>
                <a:schemeClr val="bg1"/>
              </a:solidFill>
            </a:endParaRPr>
          </a:p>
        </p:txBody>
      </p:sp>
      <p:sp>
        <p:nvSpPr>
          <p:cNvPr id="38" name="文本框 37"/>
          <p:cNvSpPr txBox="1"/>
          <p:nvPr/>
        </p:nvSpPr>
        <p:spPr>
          <a:xfrm>
            <a:off x="2574748" y="3925150"/>
            <a:ext cx="9350239"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A random thought: Self-positivity bias can be integrated with more interesting phenomena.</a:t>
            </a:r>
            <a:endParaRPr lang="zh-CN" altLang="en-US" dirty="0"/>
          </a:p>
        </p:txBody>
      </p:sp>
      <p:sp>
        <p:nvSpPr>
          <p:cNvPr id="39" name="文本框 38"/>
          <p:cNvSpPr txBox="1"/>
          <p:nvPr/>
        </p:nvSpPr>
        <p:spPr>
          <a:xfrm>
            <a:off x="3003281" y="4687927"/>
            <a:ext cx="8819347" cy="1726114"/>
          </a:xfrm>
          <a:prstGeom prst="rect">
            <a:avLst/>
          </a:prstGeom>
          <a:solidFill>
            <a:srgbClr val="005F96"/>
          </a:solidFill>
        </p:spPr>
        <p:txBody>
          <a:bodyPr wrap="square">
            <a:spAutoFit/>
          </a:bodyPr>
          <a:lstStyle/>
          <a:p>
            <a:pPr algn="just">
              <a:lnSpc>
                <a:spcPct val="120000"/>
              </a:lnSpc>
            </a:pPr>
            <a:r>
              <a:rPr lang="en-US" altLang="zh-CN" dirty="0">
                <a:solidFill>
                  <a:schemeClr val="bg1"/>
                </a:solidFill>
              </a:rPr>
              <a:t>Such as …</a:t>
            </a:r>
          </a:p>
          <a:p>
            <a:pPr marL="285750" indent="-285750" algn="just">
              <a:lnSpc>
                <a:spcPct val="120000"/>
              </a:lnSpc>
              <a:buFont typeface="Arial" panose="020B0604020202020204" pitchFamily="34" charset="0"/>
              <a:buChar char="•"/>
            </a:pPr>
            <a:r>
              <a:rPr lang="en-US" altLang="zh-CN" dirty="0">
                <a:solidFill>
                  <a:schemeClr val="bg1"/>
                </a:solidFill>
              </a:rPr>
              <a:t>Whether those women who endorse benevolent sexism experience more positive emotion when combined “self” words with those sentences, such as women need to be protected by men, lady first… , and the neural mechanism of benevolent sexism and self-positivity bias is worth exploring.</a:t>
            </a:r>
            <a:endParaRPr lang="zh-CN" altLang="en-US" dirty="0">
              <a:solidFill>
                <a:schemeClr val="bg1"/>
              </a:solidFill>
            </a:endParaRPr>
          </a:p>
        </p:txBody>
      </p:sp>
      <p:sp>
        <p:nvSpPr>
          <p:cNvPr id="40" name="文本框 39"/>
          <p:cNvSpPr txBox="1"/>
          <p:nvPr/>
        </p:nvSpPr>
        <p:spPr>
          <a:xfrm>
            <a:off x="2574748" y="2437052"/>
            <a:ext cx="657974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May contradictory to the traditional cultural relativism</a:t>
            </a:r>
            <a:endParaRPr lang="zh-CN" altLang="en-US" dirty="0"/>
          </a:p>
        </p:txBody>
      </p:sp>
    </p:spTree>
    <p:custDataLst>
      <p:tags r:id="rId1"/>
    </p:custDataLst>
    <p:extLst>
      <p:ext uri="{BB962C8B-B14F-4D97-AF65-F5344CB8AC3E}">
        <p14:creationId xmlns:p14="http://schemas.microsoft.com/office/powerpoint/2010/main" val="158321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58620" cy="368300"/>
          </a:xfrm>
          <a:prstGeom prst="rect">
            <a:avLst/>
          </a:prstGeom>
          <a:noFill/>
        </p:spPr>
        <p:txBody>
          <a:bodyPr wrap="none" rtlCol="0">
            <a:spAutoFit/>
          </a:bodyPr>
          <a:lstStyle/>
          <a:p>
            <a:r>
              <a:rPr lang="en-US" altLang="zh-CN" b="1" dirty="0">
                <a:solidFill>
                  <a:srgbClr val="005F96"/>
                </a:solidFill>
                <a:cs typeface="+mn-ea"/>
                <a:sym typeface="+mn-lt"/>
              </a:rPr>
              <a:t>Introduction</a:t>
            </a:r>
            <a:endParaRPr lang="en-US" altLang="zh-CN" b="1" dirty="0">
              <a:solidFill>
                <a:schemeClr val="bg1"/>
              </a:solidFill>
              <a:cs typeface="+mn-ea"/>
              <a:sym typeface="+mn-lt"/>
            </a:endParaRP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chemeClr val="bg1"/>
              </a:solidFill>
              <a:cs typeface="+mn-ea"/>
              <a:sym typeface="+mn-lt"/>
            </a:endParaRPr>
          </a:p>
        </p:txBody>
      </p:sp>
      <p:sp>
        <p:nvSpPr>
          <p:cNvPr id="15" name="文本框 14"/>
          <p:cNvSpPr txBox="1"/>
          <p:nvPr/>
        </p:nvSpPr>
        <p:spPr>
          <a:xfrm>
            <a:off x="2157985" y="214640"/>
            <a:ext cx="1527810" cy="521970"/>
          </a:xfrm>
          <a:prstGeom prst="rect">
            <a:avLst/>
          </a:prstGeom>
          <a:noFill/>
        </p:spPr>
        <p:txBody>
          <a:bodyPr wrap="none" rtlCol="0">
            <a:spAutoFit/>
          </a:bodyPr>
          <a:lstStyle/>
          <a:p>
            <a:r>
              <a:rPr lang="en-US" altLang="zh-CN" sz="2800" b="1" dirty="0">
                <a:solidFill>
                  <a:schemeClr val="bg1"/>
                </a:solidFill>
                <a:cs typeface="+mn-ea"/>
                <a:sym typeface="+mn-lt"/>
              </a:rPr>
              <a:t>Outline</a:t>
            </a:r>
            <a:endParaRPr lang="zh-CN" altLang="en-US" sz="2800" b="1" dirty="0">
              <a:solidFill>
                <a:schemeClr val="bg1"/>
              </a:solidFill>
              <a:cs typeface="+mn-ea"/>
              <a:sym typeface="+mn-lt"/>
            </a:endParaRP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p:cNvSpPr txBox="1"/>
          <p:nvPr/>
        </p:nvSpPr>
        <p:spPr>
          <a:xfrm>
            <a:off x="2534923" y="1117886"/>
            <a:ext cx="5255260" cy="107632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Introduction</a:t>
            </a:r>
          </a:p>
          <a:p>
            <a:pPr marL="800100" lvl="1" indent="-342900" algn="l">
              <a:buFont typeface="Arial" panose="020B0604020202020204" pitchFamily="34" charset="0"/>
              <a:buChar char="•"/>
            </a:pPr>
            <a:r>
              <a:rPr lang="en-US" altLang="zh-CN" sz="2000" dirty="0">
                <a:solidFill>
                  <a:srgbClr val="002C55"/>
                </a:solidFill>
              </a:rPr>
              <a:t>Motivation and Problem Statement</a:t>
            </a:r>
          </a:p>
          <a:p>
            <a:pPr marL="800100" lvl="1" indent="-342900" algn="l">
              <a:buFont typeface="Arial" panose="020B0604020202020204" pitchFamily="34" charset="0"/>
              <a:buChar char="•"/>
            </a:pPr>
            <a:r>
              <a:rPr lang="en-US" altLang="zh-CN" sz="2000" dirty="0">
                <a:solidFill>
                  <a:srgbClr val="002C55"/>
                </a:solidFill>
              </a:rPr>
              <a:t>Related work</a:t>
            </a:r>
          </a:p>
        </p:txBody>
      </p:sp>
      <p:sp>
        <p:nvSpPr>
          <p:cNvPr id="8" name="文本框 7"/>
          <p:cNvSpPr txBox="1"/>
          <p:nvPr/>
        </p:nvSpPr>
        <p:spPr>
          <a:xfrm>
            <a:off x="2534920" y="2262505"/>
            <a:ext cx="4389755" cy="1383665"/>
          </a:xfrm>
          <a:prstGeom prst="rect">
            <a:avLst/>
          </a:prstGeom>
          <a:noFill/>
        </p:spPr>
        <p:txBody>
          <a:bodyPr wrap="square" rtlCol="0">
            <a:spAutoFit/>
          </a:bodyPr>
          <a:lstStyle/>
          <a:p>
            <a:pPr marL="342900" indent="-342900" algn="l">
              <a:buFont typeface="Wingdings" panose="05000000000000000000" pitchFamily="2" charset="2"/>
              <a:buChar char="l"/>
            </a:pPr>
            <a:r>
              <a:rPr lang="en-US" altLang="zh-CN" sz="2400" b="1" dirty="0">
                <a:solidFill>
                  <a:srgbClr val="002C55"/>
                </a:solidFill>
              </a:rPr>
              <a:t>Method</a:t>
            </a:r>
          </a:p>
          <a:p>
            <a:pPr marL="800100" lvl="1" indent="-342900" algn="l">
              <a:buFont typeface="Arial" panose="020B0604020202020204" pitchFamily="34" charset="0"/>
              <a:buChar char="•"/>
            </a:pPr>
            <a:r>
              <a:rPr lang="en-US" altLang="zh-CN" sz="2000" dirty="0">
                <a:solidFill>
                  <a:srgbClr val="002C55"/>
                </a:solidFill>
              </a:rPr>
              <a:t>Design</a:t>
            </a:r>
          </a:p>
          <a:p>
            <a:pPr marL="800100" lvl="1" indent="-342900" algn="l">
              <a:buFont typeface="Arial" panose="020B0604020202020204" pitchFamily="34" charset="0"/>
              <a:buChar char="•"/>
            </a:pPr>
            <a:r>
              <a:rPr lang="en-US" altLang="zh-CN" sz="2000" dirty="0">
                <a:solidFill>
                  <a:srgbClr val="002C55"/>
                </a:solidFill>
              </a:rPr>
              <a:t>Procedure</a:t>
            </a:r>
          </a:p>
          <a:p>
            <a:pPr marL="342900" indent="-342900" algn="l">
              <a:buFont typeface="Wingdings" panose="05000000000000000000" pitchFamily="2" charset="2"/>
              <a:buChar char="l"/>
            </a:pPr>
            <a:endParaRPr lang="en-US" altLang="zh-CN" sz="2000" dirty="0">
              <a:solidFill>
                <a:srgbClr val="002C55"/>
              </a:solidFill>
            </a:endParaRPr>
          </a:p>
        </p:txBody>
      </p:sp>
      <p:sp>
        <p:nvSpPr>
          <p:cNvPr id="10" name="文本框 9"/>
          <p:cNvSpPr txBox="1"/>
          <p:nvPr/>
        </p:nvSpPr>
        <p:spPr>
          <a:xfrm>
            <a:off x="2541273" y="3429000"/>
            <a:ext cx="3234690" cy="2491740"/>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Results</a:t>
            </a:r>
          </a:p>
          <a:p>
            <a:pPr marL="800100" lvl="1" indent="-342900" algn="l">
              <a:buFont typeface="Arial" panose="020B0604020202020204" pitchFamily="34" charset="0"/>
              <a:buChar char="•"/>
            </a:pPr>
            <a:r>
              <a:rPr lang="en-US" altLang="zh-CN" sz="2000" dirty="0">
                <a:solidFill>
                  <a:srgbClr val="002C55"/>
                </a:solidFill>
              </a:rPr>
              <a:t>Expected Results</a:t>
            </a:r>
          </a:p>
          <a:p>
            <a:pPr marL="800100" lvl="1" indent="-342900" algn="l">
              <a:buFont typeface="Arial" panose="020B0604020202020204" pitchFamily="34" charset="0"/>
              <a:buChar char="•"/>
            </a:pPr>
            <a:r>
              <a:rPr lang="en-US" altLang="zh-CN" sz="2000" dirty="0">
                <a:solidFill>
                  <a:srgbClr val="002C55"/>
                </a:solidFill>
              </a:rPr>
              <a:t>Behavioral Results</a:t>
            </a:r>
          </a:p>
          <a:p>
            <a:pPr marL="800100" lvl="1" indent="-342900" algn="l">
              <a:buFont typeface="Arial" panose="020B0604020202020204" pitchFamily="34" charset="0"/>
              <a:buChar char="•"/>
            </a:pPr>
            <a:endParaRPr lang="en-US" altLang="zh-CN" sz="2000" dirty="0">
              <a:solidFill>
                <a:srgbClr val="002C55"/>
              </a:solidFill>
            </a:endParaRPr>
          </a:p>
          <a:p>
            <a:pPr marL="342900" indent="-342900" algn="l">
              <a:buFont typeface="Wingdings" panose="05000000000000000000" pitchFamily="2" charset="2"/>
              <a:buChar char="l"/>
            </a:pPr>
            <a:r>
              <a:rPr lang="en-US" altLang="zh-CN" sz="2400" b="1" dirty="0">
                <a:solidFill>
                  <a:srgbClr val="002C55"/>
                </a:solidFill>
              </a:rPr>
              <a:t>Summary</a:t>
            </a:r>
          </a:p>
          <a:p>
            <a:pPr indent="0" algn="l">
              <a:buFont typeface="Wingdings" panose="05000000000000000000" pitchFamily="2" charset="2"/>
              <a:buNone/>
            </a:pPr>
            <a:endParaRPr lang="en-US" altLang="zh-CN" sz="2400" b="1" dirty="0">
              <a:solidFill>
                <a:srgbClr val="002C55"/>
              </a:solidFill>
            </a:endParaRPr>
          </a:p>
          <a:p>
            <a:pPr marL="342900" indent="-342900" algn="l">
              <a:buFont typeface="Wingdings" panose="05000000000000000000" pitchFamily="2" charset="2"/>
              <a:buChar char="l"/>
            </a:pPr>
            <a:r>
              <a:rPr lang="en-US" altLang="zh-CN" sz="2400" b="1" dirty="0">
                <a:solidFill>
                  <a:srgbClr val="002C55"/>
                </a:solidFill>
              </a:rPr>
              <a:t>Future Work</a:t>
            </a:r>
          </a:p>
        </p:txBody>
      </p:sp>
      <p:sp>
        <p:nvSpPr>
          <p:cNvPr id="3" name="文本框 2">
            <a:extLst>
              <a:ext uri="{FF2B5EF4-FFF2-40B4-BE49-F238E27FC236}">
                <a16:creationId xmlns:a16="http://schemas.microsoft.com/office/drawing/2014/main" id="{722D3C9E-A106-3AC9-BFE0-18A4451DF47E}"/>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4" name="文本框 3">
            <a:extLst>
              <a:ext uri="{FF2B5EF4-FFF2-40B4-BE49-F238E27FC236}">
                <a16:creationId xmlns:a16="http://schemas.microsoft.com/office/drawing/2014/main" id="{53E7092F-8661-0078-BA3F-AE4EB0D03770}"/>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1536585"/>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chemeClr val="bg1"/>
                </a:solidFill>
                <a:cs typeface="+mn-ea"/>
                <a:sym typeface="+mn-lt"/>
              </a:rPr>
              <a:t>Introduction</a:t>
            </a: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chemeClr val="bg1"/>
              </a:solidFill>
              <a:cs typeface="+mn-ea"/>
              <a:sym typeface="+mn-lt"/>
            </a:endParaRPr>
          </a:p>
        </p:txBody>
      </p:sp>
      <p:sp>
        <p:nvSpPr>
          <p:cNvPr id="15" name="文本框 14"/>
          <p:cNvSpPr txBox="1"/>
          <p:nvPr/>
        </p:nvSpPr>
        <p:spPr>
          <a:xfrm>
            <a:off x="2157730" y="214630"/>
            <a:ext cx="6412865" cy="668655"/>
          </a:xfrm>
          <a:prstGeom prst="rect">
            <a:avLst/>
          </a:prstGeom>
          <a:noFill/>
        </p:spPr>
        <p:txBody>
          <a:bodyPr wrap="none" rtlCol="0">
            <a:noAutofit/>
          </a:bodyPr>
          <a:lstStyle/>
          <a:p>
            <a:pPr algn="l"/>
            <a:r>
              <a:rPr lang="en-US" altLang="zh-CN" sz="2800" b="1" dirty="0">
                <a:solidFill>
                  <a:schemeClr val="bg1"/>
                </a:solidFill>
                <a:cs typeface="+mn-ea"/>
                <a:sym typeface="+mn-lt"/>
              </a:rPr>
              <a:t>Motivation and Problem Statement</a:t>
            </a:r>
            <a:endParaRPr lang="zh-CN" altLang="en-US" sz="2800" b="1" dirty="0">
              <a:solidFill>
                <a:schemeClr val="bg1"/>
              </a:solidFill>
              <a:cs typeface="+mn-ea"/>
              <a:sym typeface="+mn-lt"/>
            </a:endParaRPr>
          </a:p>
          <a:p>
            <a:endParaRPr lang="zh-CN" altLang="en-US" sz="2800" b="1" dirty="0">
              <a:solidFill>
                <a:schemeClr val="bg1"/>
              </a:solidFill>
              <a:cs typeface="+mn-ea"/>
              <a:sym typeface="+mn-lt"/>
            </a:endParaRP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p:cNvSpPr txBox="1"/>
          <p:nvPr/>
        </p:nvSpPr>
        <p:spPr>
          <a:xfrm>
            <a:off x="2534923" y="1117886"/>
            <a:ext cx="3420745" cy="46037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Self-positivity bias</a:t>
            </a:r>
          </a:p>
        </p:txBody>
      </p:sp>
      <p:sp>
        <p:nvSpPr>
          <p:cNvPr id="7" name="文本框 6"/>
          <p:cNvSpPr txBox="1"/>
          <p:nvPr/>
        </p:nvSpPr>
        <p:spPr>
          <a:xfrm>
            <a:off x="2691765" y="1625600"/>
            <a:ext cx="9352915" cy="4201160"/>
          </a:xfrm>
          <a:prstGeom prst="rect">
            <a:avLst/>
          </a:prstGeom>
          <a:noFill/>
        </p:spPr>
        <p:txBody>
          <a:bodyPr wrap="square">
            <a:noAutofit/>
          </a:bodyPr>
          <a:lstStyle/>
          <a:p>
            <a:pPr algn="just">
              <a:lnSpc>
                <a:spcPct val="150000"/>
              </a:lnSpc>
            </a:pPr>
            <a:r>
              <a:rPr lang="en-US" altLang="zh-CN" sz="2000" dirty="0"/>
              <a:t>Self-positivity bias is a common psychological phenomenon in which </a:t>
            </a:r>
            <a:r>
              <a:rPr lang="en-US" altLang="zh-CN" sz="2000" b="1" dirty="0"/>
              <a:t>individuals often associate positive information with themselves.</a:t>
            </a:r>
          </a:p>
          <a:p>
            <a:pPr algn="just">
              <a:lnSpc>
                <a:spcPct val="150000"/>
              </a:lnSpc>
            </a:pPr>
            <a:r>
              <a:rPr lang="en-US" altLang="zh-CN" sz="2000" dirty="0">
                <a:sym typeface="+mn-ea"/>
              </a:rPr>
              <a:t>This bias enables individuals to process information related to themselves more efficiently, making self-related decision tasks easier within this bias.</a:t>
            </a:r>
          </a:p>
          <a:p>
            <a:pPr algn="just">
              <a:lnSpc>
                <a:spcPct val="150000"/>
              </a:lnSpc>
            </a:pPr>
            <a:endParaRPr lang="en-US" altLang="zh-CN" sz="2000" dirty="0">
              <a:sym typeface="+mn-ea"/>
            </a:endParaRPr>
          </a:p>
          <a:p>
            <a:pPr algn="just">
              <a:lnSpc>
                <a:spcPct val="150000"/>
              </a:lnSpc>
            </a:pPr>
            <a:r>
              <a:rPr lang="en-US" altLang="zh-CN" sz="2000" b="1" dirty="0">
                <a:sym typeface="+mn-ea"/>
              </a:rPr>
              <a:t>The self-report method and self-reference paradigm </a:t>
            </a:r>
            <a:r>
              <a:rPr lang="en-US" altLang="zh-CN" sz="2000" dirty="0">
                <a:sym typeface="+mn-ea"/>
              </a:rPr>
              <a:t>have been most frequently used in previous studies. </a:t>
            </a:r>
            <a:r>
              <a:rPr lang="en-US" altLang="zh-CN" sz="2000" dirty="0"/>
              <a:t>The investigations employ explicit self-attitude measures that can be affected by numerous factors such as self-presentation and culture.</a:t>
            </a:r>
          </a:p>
          <a:p>
            <a:pPr algn="just">
              <a:lnSpc>
                <a:spcPct val="150000"/>
              </a:lnSpc>
            </a:pPr>
            <a:endParaRPr lang="en-US" altLang="zh-CN" sz="2000" dirty="0"/>
          </a:p>
        </p:txBody>
      </p:sp>
      <p:sp>
        <p:nvSpPr>
          <p:cNvPr id="8" name="文本框 7">
            <a:extLst>
              <a:ext uri="{FF2B5EF4-FFF2-40B4-BE49-F238E27FC236}">
                <a16:creationId xmlns:a16="http://schemas.microsoft.com/office/drawing/2014/main" id="{77CCEBE7-7137-5A00-D112-8E7DA1A5A89F}"/>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0" name="文本框 9">
            <a:extLst>
              <a:ext uri="{FF2B5EF4-FFF2-40B4-BE49-F238E27FC236}">
                <a16:creationId xmlns:a16="http://schemas.microsoft.com/office/drawing/2014/main" id="{57498433-BA10-76C8-2414-4CD3C37EB45F}"/>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1536585"/>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chemeClr val="bg1"/>
                </a:solidFill>
                <a:cs typeface="+mn-ea"/>
                <a:sym typeface="+mn-lt"/>
              </a:rPr>
              <a:t>Introduction</a:t>
            </a: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chemeClr val="bg1"/>
              </a:solidFill>
              <a:cs typeface="+mn-ea"/>
              <a:sym typeface="+mn-lt"/>
            </a:endParaRPr>
          </a:p>
        </p:txBody>
      </p:sp>
      <p:sp>
        <p:nvSpPr>
          <p:cNvPr id="15" name="文本框 14"/>
          <p:cNvSpPr txBox="1"/>
          <p:nvPr/>
        </p:nvSpPr>
        <p:spPr>
          <a:xfrm>
            <a:off x="2157985" y="214640"/>
            <a:ext cx="2531110" cy="521970"/>
          </a:xfrm>
          <a:prstGeom prst="rect">
            <a:avLst/>
          </a:prstGeom>
          <a:noFill/>
        </p:spPr>
        <p:txBody>
          <a:bodyPr wrap="none" rtlCol="0">
            <a:spAutoFit/>
          </a:bodyPr>
          <a:lstStyle/>
          <a:p>
            <a:r>
              <a:rPr lang="en-US" altLang="zh-CN" sz="2800" b="1" dirty="0">
                <a:solidFill>
                  <a:schemeClr val="bg1"/>
                </a:solidFill>
                <a:cs typeface="+mn-ea"/>
                <a:sym typeface="+mn-lt"/>
              </a:rPr>
              <a:t>Related work</a:t>
            </a:r>
            <a:endParaRPr lang="zh-CN" altLang="en-US" sz="2800" b="1" dirty="0">
              <a:solidFill>
                <a:schemeClr val="bg1"/>
              </a:solidFill>
              <a:cs typeface="+mn-ea"/>
              <a:sym typeface="+mn-lt"/>
            </a:endParaRP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23" name="文本框 22"/>
          <p:cNvSpPr txBox="1"/>
          <p:nvPr/>
        </p:nvSpPr>
        <p:spPr>
          <a:xfrm>
            <a:off x="2534923" y="3793776"/>
            <a:ext cx="3620770" cy="46037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Cultural Differences</a:t>
            </a:r>
          </a:p>
        </p:txBody>
      </p:sp>
      <p:sp>
        <p:nvSpPr>
          <p:cNvPr id="7" name="文本框 6"/>
          <p:cNvSpPr txBox="1"/>
          <p:nvPr/>
        </p:nvSpPr>
        <p:spPr>
          <a:xfrm>
            <a:off x="2691731" y="4335263"/>
            <a:ext cx="9352866" cy="1476375"/>
          </a:xfrm>
          <a:prstGeom prst="rect">
            <a:avLst/>
          </a:prstGeom>
          <a:noFill/>
        </p:spPr>
        <p:txBody>
          <a:bodyPr wrap="square">
            <a:spAutoFit/>
          </a:bodyPr>
          <a:lstStyle/>
          <a:p>
            <a:pPr algn="just">
              <a:lnSpc>
                <a:spcPct val="150000"/>
              </a:lnSpc>
            </a:pPr>
            <a:r>
              <a:rPr lang="en-US" altLang="zh-CN" sz="2000" dirty="0"/>
              <a:t>Much of the evidence about the self-positivity bias is from western individuals. The effect size of self-enhancement </a:t>
            </a:r>
            <a:r>
              <a:rPr lang="en-US" altLang="zh-CN" sz="2000" dirty="0">
                <a:sym typeface="+mn-ea"/>
              </a:rPr>
              <a:t>is 0.84 for</a:t>
            </a:r>
            <a:r>
              <a:rPr lang="en-US" altLang="zh-CN" sz="2000" dirty="0"/>
              <a:t> </a:t>
            </a:r>
            <a:r>
              <a:rPr lang="en-US" altLang="zh-CN" sz="2000" dirty="0">
                <a:sym typeface="+mn-ea"/>
              </a:rPr>
              <a:t>Western individuals, but near 0 for Eastern individuals.</a:t>
            </a:r>
            <a:endParaRPr lang="en-US" altLang="zh-CN" sz="2000" dirty="0"/>
          </a:p>
        </p:txBody>
      </p:sp>
      <p:sp>
        <p:nvSpPr>
          <p:cNvPr id="8" name="文本框 7"/>
          <p:cNvSpPr txBox="1"/>
          <p:nvPr/>
        </p:nvSpPr>
        <p:spPr>
          <a:xfrm>
            <a:off x="2534923" y="1058545"/>
            <a:ext cx="3061335" cy="46037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b="1" dirty="0">
                <a:solidFill>
                  <a:srgbClr val="002C55"/>
                </a:solidFill>
              </a:rPr>
              <a:t>Previous Studies</a:t>
            </a:r>
          </a:p>
        </p:txBody>
      </p:sp>
      <p:sp>
        <p:nvSpPr>
          <p:cNvPr id="18" name="文本框 17"/>
          <p:cNvSpPr txBox="1"/>
          <p:nvPr/>
        </p:nvSpPr>
        <p:spPr>
          <a:xfrm>
            <a:off x="2691731" y="1536689"/>
            <a:ext cx="9069878" cy="1938020"/>
          </a:xfrm>
          <a:prstGeom prst="rect">
            <a:avLst/>
          </a:prstGeom>
          <a:noFill/>
        </p:spPr>
        <p:txBody>
          <a:bodyPr wrap="square" rtlCol="0">
            <a:spAutoFit/>
          </a:bodyPr>
          <a:lstStyle/>
          <a:p>
            <a:pPr>
              <a:lnSpc>
                <a:spcPct val="150000"/>
              </a:lnSpc>
            </a:pPr>
            <a:r>
              <a:rPr lang="en-US" altLang="zh-CN" sz="2000" dirty="0"/>
              <a:t>The large number of studies on self-positivity bias </a:t>
            </a:r>
            <a:r>
              <a:rPr lang="en-US" altLang="zh-CN" sz="2000" b="1" dirty="0"/>
              <a:t>indicates that people speak highly of their own intelligence, ethics , ability and insight. </a:t>
            </a:r>
            <a:r>
              <a:rPr lang="en-US" altLang="zh-CN" sz="2000" dirty="0"/>
              <a:t>Meanwhile, participants responded faster to self-positive and non-self-negative words than to self-negative and non-self-positive words.</a:t>
            </a:r>
          </a:p>
        </p:txBody>
      </p:sp>
      <p:sp>
        <p:nvSpPr>
          <p:cNvPr id="10" name="文本框 9">
            <a:extLst>
              <a:ext uri="{FF2B5EF4-FFF2-40B4-BE49-F238E27FC236}">
                <a16:creationId xmlns:a16="http://schemas.microsoft.com/office/drawing/2014/main" id="{97CE209F-814D-6D94-B1BA-1AE50F399DC9}"/>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4" name="文本框 13">
            <a:extLst>
              <a:ext uri="{FF2B5EF4-FFF2-40B4-BE49-F238E27FC236}">
                <a16:creationId xmlns:a16="http://schemas.microsoft.com/office/drawing/2014/main" id="{552C4A3D-6E2E-6450-B96C-697B5696155B}"/>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8DD877-09E3-77B3-80BE-529D8407B8B1}"/>
              </a:ext>
            </a:extLst>
          </p:cNvPr>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76385D2-7798-B7DB-C6EA-EF74D206E409}"/>
              </a:ext>
            </a:extLst>
          </p:cNvPr>
          <p:cNvGrpSpPr/>
          <p:nvPr/>
        </p:nvGrpSpPr>
        <p:grpSpPr>
          <a:xfrm>
            <a:off x="-1" y="1575224"/>
            <a:ext cx="2405467" cy="747400"/>
            <a:chOff x="-1" y="1645918"/>
            <a:chExt cx="2140373" cy="757720"/>
          </a:xfrm>
          <a:solidFill>
            <a:srgbClr val="005F96"/>
          </a:solidFill>
          <a:effectLst>
            <a:outerShdw blurRad="50800" dist="38100" dir="2700000" algn="tl" rotWithShape="0">
              <a:prstClr val="black">
                <a:alpha val="40000"/>
              </a:prstClr>
            </a:outerShdw>
          </a:effectLst>
        </p:grpSpPr>
        <p:sp>
          <p:nvSpPr>
            <p:cNvPr id="4" name="矩形 3">
              <a:extLst>
                <a:ext uri="{FF2B5EF4-FFF2-40B4-BE49-F238E27FC236}">
                  <a16:creationId xmlns:a16="http://schemas.microsoft.com/office/drawing/2014/main" id="{C8F8D613-6D48-7545-2F7F-CC63FAC031AF}"/>
                </a:ext>
              </a:extLst>
            </p:cNvPr>
            <p:cNvSpPr/>
            <p:nvPr/>
          </p:nvSpPr>
          <p:spPr>
            <a:xfrm>
              <a:off x="-1" y="1645918"/>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a:extLst>
                <a:ext uri="{FF2B5EF4-FFF2-40B4-BE49-F238E27FC236}">
                  <a16:creationId xmlns:a16="http://schemas.microsoft.com/office/drawing/2014/main" id="{E5F8CBD0-F992-B002-7D3A-95F0532307E5}"/>
                </a:ext>
              </a:extLst>
            </p:cNvPr>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EBE69EF7-268C-0455-C84F-2CFA6C9ECB24}"/>
              </a:ext>
            </a:extLst>
          </p:cNvPr>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a:extLst>
              <a:ext uri="{FF2B5EF4-FFF2-40B4-BE49-F238E27FC236}">
                <a16:creationId xmlns:a16="http://schemas.microsoft.com/office/drawing/2014/main" id="{3A24ADF5-0ACA-625D-0999-CD3D87105444}"/>
              </a:ext>
            </a:extLst>
          </p:cNvPr>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p:blipFill>
        <p:spPr>
          <a:xfrm>
            <a:off x="597870" y="166288"/>
            <a:ext cx="816678" cy="851283"/>
          </a:xfrm>
          <a:prstGeom prst="rect">
            <a:avLst/>
          </a:prstGeom>
        </p:spPr>
      </p:pic>
      <p:sp>
        <p:nvSpPr>
          <p:cNvPr id="11" name="文本框 10">
            <a:extLst>
              <a:ext uri="{FF2B5EF4-FFF2-40B4-BE49-F238E27FC236}">
                <a16:creationId xmlns:a16="http://schemas.microsoft.com/office/drawing/2014/main" id="{D15831BD-076B-04D5-B81E-4DAC1FBAA14D}"/>
              </a:ext>
            </a:extLst>
          </p:cNvPr>
          <p:cNvSpPr txBox="1"/>
          <p:nvPr/>
        </p:nvSpPr>
        <p:spPr>
          <a:xfrm>
            <a:off x="286264" y="1625718"/>
            <a:ext cx="1673856" cy="369332"/>
          </a:xfrm>
          <a:prstGeom prst="rect">
            <a:avLst/>
          </a:prstGeom>
          <a:noFill/>
        </p:spPr>
        <p:txBody>
          <a:bodyPr wrap="none" rtlCol="0">
            <a:spAutoFit/>
          </a:bodyPr>
          <a:lstStyle/>
          <a:p>
            <a:r>
              <a:rPr lang="en-US" altLang="zh-CN" b="1" dirty="0">
                <a:solidFill>
                  <a:schemeClr val="bg1"/>
                </a:solidFill>
                <a:cs typeface="+mn-ea"/>
                <a:sym typeface="+mn-lt"/>
              </a:rPr>
              <a:t>Introduction</a:t>
            </a:r>
            <a:endParaRPr lang="zh-CN" altLang="en-US" b="1" dirty="0">
              <a:solidFill>
                <a:schemeClr val="bg1"/>
              </a:solidFill>
              <a:cs typeface="+mn-ea"/>
              <a:sym typeface="+mn-lt"/>
            </a:endParaRPr>
          </a:p>
        </p:txBody>
      </p:sp>
      <p:sp>
        <p:nvSpPr>
          <p:cNvPr id="12" name="文本框 11">
            <a:extLst>
              <a:ext uri="{FF2B5EF4-FFF2-40B4-BE49-F238E27FC236}">
                <a16:creationId xmlns:a16="http://schemas.microsoft.com/office/drawing/2014/main" id="{F18326B3-9561-9E0B-89A9-F7F9FFD0AB23}"/>
              </a:ext>
            </a:extLst>
          </p:cNvPr>
          <p:cNvSpPr txBox="1"/>
          <p:nvPr/>
        </p:nvSpPr>
        <p:spPr>
          <a:xfrm>
            <a:off x="565390" y="2458623"/>
            <a:ext cx="1063112" cy="369332"/>
          </a:xfrm>
          <a:prstGeom prst="rect">
            <a:avLst/>
          </a:prstGeom>
          <a:noFill/>
        </p:spPr>
        <p:txBody>
          <a:bodyPr wrap="none" rtlCol="0">
            <a:spAutoFit/>
          </a:bodyPr>
          <a:lstStyle/>
          <a:p>
            <a:r>
              <a:rPr lang="en-US" altLang="zh-CN" b="1" dirty="0">
                <a:solidFill>
                  <a:srgbClr val="005F96"/>
                </a:solidFill>
                <a:cs typeface="+mn-ea"/>
                <a:sym typeface="+mn-lt"/>
              </a:rPr>
              <a:t>Method</a:t>
            </a:r>
            <a:endParaRPr lang="zh-CN" altLang="en-US" b="1" dirty="0">
              <a:solidFill>
                <a:srgbClr val="005F96"/>
              </a:solidFill>
              <a:cs typeface="+mn-ea"/>
              <a:sym typeface="+mn-lt"/>
            </a:endParaRPr>
          </a:p>
        </p:txBody>
      </p:sp>
      <p:sp>
        <p:nvSpPr>
          <p:cNvPr id="13" name="文本框 12">
            <a:extLst>
              <a:ext uri="{FF2B5EF4-FFF2-40B4-BE49-F238E27FC236}">
                <a16:creationId xmlns:a16="http://schemas.microsoft.com/office/drawing/2014/main" id="{005F9A15-0C45-90FF-96BE-1FD30782AB9E}"/>
              </a:ext>
            </a:extLst>
          </p:cNvPr>
          <p:cNvSpPr txBox="1"/>
          <p:nvPr/>
        </p:nvSpPr>
        <p:spPr>
          <a:xfrm>
            <a:off x="649343" y="3561942"/>
            <a:ext cx="1032655" cy="369332"/>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rgbClr val="005F96"/>
              </a:solidFill>
              <a:cs typeface="+mn-ea"/>
              <a:sym typeface="+mn-lt"/>
            </a:endParaRPr>
          </a:p>
        </p:txBody>
      </p:sp>
      <p:sp>
        <p:nvSpPr>
          <p:cNvPr id="7" name="文本框 6">
            <a:extLst>
              <a:ext uri="{FF2B5EF4-FFF2-40B4-BE49-F238E27FC236}">
                <a16:creationId xmlns:a16="http://schemas.microsoft.com/office/drawing/2014/main" id="{B1C8AEBD-7695-58D1-EFA8-F4D85D868817}"/>
              </a:ext>
            </a:extLst>
          </p:cNvPr>
          <p:cNvSpPr txBox="1"/>
          <p:nvPr/>
        </p:nvSpPr>
        <p:spPr>
          <a:xfrm>
            <a:off x="2157985" y="214640"/>
            <a:ext cx="3235181" cy="523220"/>
          </a:xfrm>
          <a:prstGeom prst="rect">
            <a:avLst/>
          </a:prstGeom>
          <a:noFill/>
        </p:spPr>
        <p:txBody>
          <a:bodyPr wrap="none" rtlCol="0">
            <a:spAutoFit/>
          </a:bodyPr>
          <a:lstStyle/>
          <a:p>
            <a:r>
              <a:rPr lang="en-US" altLang="zh-CN" sz="2800" b="1" dirty="0">
                <a:solidFill>
                  <a:schemeClr val="bg1"/>
                </a:solidFill>
                <a:cs typeface="+mn-ea"/>
                <a:sym typeface="+mn-lt"/>
              </a:rPr>
              <a:t>ERP Components</a:t>
            </a:r>
            <a:endParaRPr lang="zh-CN" altLang="en-US" sz="2800" b="1" dirty="0">
              <a:solidFill>
                <a:schemeClr val="bg1"/>
              </a:solidFill>
              <a:cs typeface="+mn-ea"/>
              <a:sym typeface="+mn-lt"/>
            </a:endParaRPr>
          </a:p>
        </p:txBody>
      </p:sp>
      <p:sp>
        <p:nvSpPr>
          <p:cNvPr id="8" name="文本框 7">
            <a:extLst>
              <a:ext uri="{FF2B5EF4-FFF2-40B4-BE49-F238E27FC236}">
                <a16:creationId xmlns:a16="http://schemas.microsoft.com/office/drawing/2014/main" id="{9985EEFD-A0AF-45FE-BC3D-8C92244A873E}"/>
              </a:ext>
            </a:extLst>
          </p:cNvPr>
          <p:cNvSpPr txBox="1"/>
          <p:nvPr/>
        </p:nvSpPr>
        <p:spPr>
          <a:xfrm>
            <a:off x="2801970" y="1100213"/>
            <a:ext cx="9103766" cy="1705339"/>
          </a:xfrm>
          <a:prstGeom prst="rect">
            <a:avLst/>
          </a:prstGeom>
          <a:noFill/>
        </p:spPr>
        <p:txBody>
          <a:bodyPr wrap="square" rtlCol="0">
            <a:spAutoFit/>
          </a:bodyPr>
          <a:lstStyle/>
          <a:p>
            <a:pPr>
              <a:lnSpc>
                <a:spcPct val="150000"/>
              </a:lnSpc>
            </a:pPr>
            <a:r>
              <a:rPr lang="en-US" altLang="zh-CN" b="1" dirty="0"/>
              <a:t>N200</a:t>
            </a:r>
          </a:p>
          <a:p>
            <a:pPr>
              <a:lnSpc>
                <a:spcPct val="150000"/>
              </a:lnSpc>
            </a:pPr>
            <a:r>
              <a:rPr lang="en-US" altLang="zh-CN" dirty="0"/>
              <a:t>Typically regarded as an index of mismatch extent with a certain cognition pattern detected automatically to input information in studies of language comprehension and decision (</a:t>
            </a:r>
            <a:r>
              <a:rPr lang="en-US" altLang="zh-CN" dirty="0" err="1"/>
              <a:t>Fornells</a:t>
            </a:r>
            <a:r>
              <a:rPr lang="en-US" altLang="zh-CN" dirty="0"/>
              <a:t> et al. 2006; Jonathan and </a:t>
            </a:r>
            <a:r>
              <a:rPr lang="en-US" altLang="zh-CN" dirty="0" err="1"/>
              <a:t>Folstein</a:t>
            </a:r>
            <a:r>
              <a:rPr lang="en-US" altLang="zh-CN" dirty="0"/>
              <a:t> 2008). </a:t>
            </a:r>
          </a:p>
        </p:txBody>
      </p:sp>
      <p:sp>
        <p:nvSpPr>
          <p:cNvPr id="15" name="文本框 14">
            <a:extLst>
              <a:ext uri="{FF2B5EF4-FFF2-40B4-BE49-F238E27FC236}">
                <a16:creationId xmlns:a16="http://schemas.microsoft.com/office/drawing/2014/main" id="{6A4109FB-FE7F-E065-9883-E62330B4D9D7}"/>
              </a:ext>
            </a:extLst>
          </p:cNvPr>
          <p:cNvSpPr txBox="1"/>
          <p:nvPr/>
        </p:nvSpPr>
        <p:spPr>
          <a:xfrm>
            <a:off x="2801970" y="4401285"/>
            <a:ext cx="8552323" cy="1705339"/>
          </a:xfrm>
          <a:prstGeom prst="rect">
            <a:avLst/>
          </a:prstGeom>
          <a:noFill/>
        </p:spPr>
        <p:txBody>
          <a:bodyPr wrap="square" rtlCol="0">
            <a:spAutoFit/>
          </a:bodyPr>
          <a:lstStyle/>
          <a:p>
            <a:pPr>
              <a:lnSpc>
                <a:spcPct val="150000"/>
              </a:lnSpc>
            </a:pPr>
            <a:r>
              <a:rPr lang="en-US" altLang="zh-CN" b="1" dirty="0"/>
              <a:t>P300</a:t>
            </a:r>
            <a:r>
              <a:rPr lang="en-US" altLang="zh-CN" dirty="0"/>
              <a:t> </a:t>
            </a:r>
          </a:p>
          <a:p>
            <a:pPr>
              <a:lnSpc>
                <a:spcPct val="150000"/>
              </a:lnSpc>
            </a:pPr>
            <a:r>
              <a:rPr lang="en-US" altLang="zh-CN" dirty="0"/>
              <a:t>Studies about the self-reference process in which an oddball paradigm was used showed that </a:t>
            </a:r>
            <a:r>
              <a:rPr lang="en-US" altLang="zh-CN" b="1" dirty="0"/>
              <a:t>P300 was augmented for self-relevant stimuli when compared to control stimuli </a:t>
            </a:r>
            <a:r>
              <a:rPr lang="en-US" altLang="zh-CN" dirty="0"/>
              <a:t>(Zhao et al., 2011).</a:t>
            </a:r>
            <a:endParaRPr lang="zh-CN" altLang="en-US" dirty="0"/>
          </a:p>
        </p:txBody>
      </p:sp>
      <p:sp>
        <p:nvSpPr>
          <p:cNvPr id="16" name="文本框 15">
            <a:extLst>
              <a:ext uri="{FF2B5EF4-FFF2-40B4-BE49-F238E27FC236}">
                <a16:creationId xmlns:a16="http://schemas.microsoft.com/office/drawing/2014/main" id="{721A8F9E-6DC9-404B-AA3B-52B1957EA95A}"/>
              </a:ext>
            </a:extLst>
          </p:cNvPr>
          <p:cNvSpPr txBox="1"/>
          <p:nvPr/>
        </p:nvSpPr>
        <p:spPr>
          <a:xfrm>
            <a:off x="2801970" y="3017883"/>
            <a:ext cx="9130200" cy="1289840"/>
          </a:xfrm>
          <a:prstGeom prst="rect">
            <a:avLst/>
          </a:prstGeom>
          <a:noFill/>
        </p:spPr>
        <p:txBody>
          <a:bodyPr wrap="square" rtlCol="0">
            <a:spAutoFit/>
          </a:bodyPr>
          <a:lstStyle/>
          <a:p>
            <a:pPr>
              <a:lnSpc>
                <a:spcPct val="150000"/>
              </a:lnSpc>
            </a:pPr>
            <a:r>
              <a:rPr lang="en-US" altLang="zh-CN" b="1" dirty="0"/>
              <a:t>N400</a:t>
            </a:r>
            <a:r>
              <a:rPr lang="en-US" altLang="zh-CN" dirty="0"/>
              <a:t> </a:t>
            </a:r>
          </a:p>
          <a:p>
            <a:pPr>
              <a:lnSpc>
                <a:spcPct val="150000"/>
              </a:lnSpc>
            </a:pPr>
            <a:r>
              <a:rPr lang="en-US" altLang="zh-CN" dirty="0"/>
              <a:t>Can be  considered to be an important index for the extent to </a:t>
            </a:r>
            <a:r>
              <a:rPr lang="en-US" altLang="zh-CN" b="1" dirty="0"/>
              <a:t>which self-relevant information differs from the individuals’ self-concept</a:t>
            </a:r>
            <a:r>
              <a:rPr lang="en-US" altLang="zh-CN" dirty="0"/>
              <a:t>(Alpaugh et al. 2012).</a:t>
            </a:r>
            <a:endParaRPr lang="zh-CN" altLang="en-US" dirty="0"/>
          </a:p>
        </p:txBody>
      </p:sp>
    </p:spTree>
    <p:custDataLst>
      <p:tags r:id="rId1"/>
    </p:custDataLst>
    <p:extLst>
      <p:ext uri="{BB962C8B-B14F-4D97-AF65-F5344CB8AC3E}">
        <p14:creationId xmlns:p14="http://schemas.microsoft.com/office/powerpoint/2010/main" val="213246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1536585"/>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chemeClr val="bg1"/>
                </a:solidFill>
                <a:cs typeface="+mn-ea"/>
                <a:sym typeface="+mn-lt"/>
              </a:rPr>
              <a:t>Introduction</a:t>
            </a: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chemeClr val="bg1"/>
              </a:solidFill>
              <a:cs typeface="+mn-ea"/>
              <a:sym typeface="+mn-lt"/>
            </a:endParaRPr>
          </a:p>
        </p:txBody>
      </p:sp>
      <p:sp>
        <p:nvSpPr>
          <p:cNvPr id="15" name="文本框 14"/>
          <p:cNvSpPr txBox="1"/>
          <p:nvPr/>
        </p:nvSpPr>
        <p:spPr>
          <a:xfrm>
            <a:off x="2157730" y="214630"/>
            <a:ext cx="6412865" cy="668655"/>
          </a:xfrm>
          <a:prstGeom prst="rect">
            <a:avLst/>
          </a:prstGeom>
          <a:noFill/>
        </p:spPr>
        <p:txBody>
          <a:bodyPr wrap="none" rtlCol="0">
            <a:noAutofit/>
          </a:bodyPr>
          <a:lstStyle/>
          <a:p>
            <a:r>
              <a:rPr lang="en-US" altLang="zh-CN" sz="2800" b="1" dirty="0">
                <a:solidFill>
                  <a:schemeClr val="bg1"/>
                </a:solidFill>
                <a:cs typeface="+mn-ea"/>
                <a:sym typeface="+mn-lt"/>
              </a:rPr>
              <a:t>Research Hypothesis</a:t>
            </a:r>
            <a:endParaRPr lang="zh-CN" altLang="en-US" sz="2800" b="1" dirty="0">
              <a:solidFill>
                <a:schemeClr val="bg1"/>
              </a:solidFill>
              <a:cs typeface="+mn-ea"/>
              <a:sym typeface="+mn-lt"/>
            </a:endParaRP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7" name="文本框 6"/>
          <p:cNvSpPr txBox="1"/>
          <p:nvPr/>
        </p:nvSpPr>
        <p:spPr>
          <a:xfrm>
            <a:off x="2669804" y="1447006"/>
            <a:ext cx="9352915" cy="3287395"/>
          </a:xfrm>
          <a:prstGeom prst="rect">
            <a:avLst/>
          </a:prstGeom>
          <a:noFill/>
        </p:spPr>
        <p:txBody>
          <a:bodyPr wrap="square">
            <a:noAutofit/>
          </a:bodyPr>
          <a:lstStyle/>
          <a:p>
            <a:pPr>
              <a:lnSpc>
                <a:spcPct val="150000"/>
              </a:lnSpc>
            </a:pPr>
            <a:endParaRPr lang="en-US" altLang="zh-CN" sz="2000" dirty="0">
              <a:sym typeface="+mn-ea"/>
            </a:endParaRPr>
          </a:p>
          <a:p>
            <a:pPr marL="457200" indent="-457200">
              <a:lnSpc>
                <a:spcPct val="150000"/>
              </a:lnSpc>
              <a:buAutoNum type="arabicPeriod"/>
            </a:pPr>
            <a:r>
              <a:rPr lang="en-US" altLang="zh-CN" sz="2000" dirty="0">
                <a:sym typeface="+mn-ea"/>
              </a:rPr>
              <a:t>At the behavioral level, self-related positive words and other-related negative words </a:t>
            </a:r>
            <a:r>
              <a:rPr lang="en-US" altLang="zh-CN" sz="2000" b="1" dirty="0">
                <a:sym typeface="+mn-ea"/>
              </a:rPr>
              <a:t>gain less reaction time.</a:t>
            </a:r>
          </a:p>
          <a:p>
            <a:pPr marL="457200" indent="-457200">
              <a:lnSpc>
                <a:spcPct val="150000"/>
              </a:lnSpc>
              <a:buAutoNum type="arabicPeriod"/>
            </a:pPr>
            <a:endParaRPr lang="en-US" altLang="zh-CN" sz="2000" b="1" dirty="0">
              <a:sym typeface="+mn-ea"/>
            </a:endParaRPr>
          </a:p>
          <a:p>
            <a:pPr marL="457200" indent="-457200">
              <a:lnSpc>
                <a:spcPct val="150000"/>
              </a:lnSpc>
              <a:buAutoNum type="arabicPeriod"/>
            </a:pPr>
            <a:r>
              <a:rPr lang="en-US" altLang="zh-CN" sz="2000" dirty="0">
                <a:sym typeface="+mn-ea"/>
              </a:rPr>
              <a:t>At the neural level</a:t>
            </a:r>
            <a:r>
              <a:rPr lang="en-US" altLang="zh-CN" sz="2000" b="1" dirty="0">
                <a:sym typeface="+mn-ea"/>
              </a:rPr>
              <a:t>,  the amplitude </a:t>
            </a:r>
            <a:r>
              <a:rPr lang="en-US" altLang="zh-CN" sz="2000" dirty="0">
                <a:sym typeface="+mn-ea"/>
              </a:rPr>
              <a:t>of N200, N400 and P300 has </a:t>
            </a:r>
            <a:r>
              <a:rPr lang="en-US" altLang="zh-CN" sz="2000" b="1" dirty="0">
                <a:sym typeface="+mn-ea"/>
              </a:rPr>
              <a:t>interaction between </a:t>
            </a:r>
            <a:r>
              <a:rPr lang="en-US" altLang="zh-CN" sz="2000" dirty="0">
                <a:sym typeface="+mn-ea"/>
              </a:rPr>
              <a:t>prime(self vs other) and emotion (positive vs negative) words</a:t>
            </a:r>
            <a:endParaRPr lang="en-US" altLang="zh-CN" sz="2000" dirty="0"/>
          </a:p>
          <a:p>
            <a:pPr algn="just">
              <a:lnSpc>
                <a:spcPct val="150000"/>
              </a:lnSpc>
            </a:pPr>
            <a:endParaRPr lang="en-US" altLang="zh-CN" sz="2000" dirty="0"/>
          </a:p>
        </p:txBody>
      </p:sp>
      <p:sp>
        <p:nvSpPr>
          <p:cNvPr id="8" name="文本框 7">
            <a:extLst>
              <a:ext uri="{FF2B5EF4-FFF2-40B4-BE49-F238E27FC236}">
                <a16:creationId xmlns:a16="http://schemas.microsoft.com/office/drawing/2014/main" id="{011E278F-AC63-D7FB-7CBE-2676909F7E71}"/>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0" name="文本框 9">
            <a:extLst>
              <a:ext uri="{FF2B5EF4-FFF2-40B4-BE49-F238E27FC236}">
                <a16:creationId xmlns:a16="http://schemas.microsoft.com/office/drawing/2014/main" id="{1535D425-81B4-2CCC-DF1F-810FE3B9D935}"/>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1536585"/>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chemeClr val="bg1"/>
                </a:solidFill>
                <a:cs typeface="+mn-ea"/>
                <a:sym typeface="+mn-lt"/>
              </a:rPr>
              <a:t>Introduction</a:t>
            </a: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endParaRPr lang="zh-CN" altLang="en-US" b="1" dirty="0">
              <a:solidFill>
                <a:schemeClr val="bg1"/>
              </a:solidFill>
              <a:cs typeface="+mn-ea"/>
              <a:sym typeface="+mn-lt"/>
            </a:endParaRPr>
          </a:p>
        </p:txBody>
      </p:sp>
      <p:sp>
        <p:nvSpPr>
          <p:cNvPr id="15" name="文本框 14"/>
          <p:cNvSpPr txBox="1"/>
          <p:nvPr/>
        </p:nvSpPr>
        <p:spPr>
          <a:xfrm>
            <a:off x="2157730" y="214630"/>
            <a:ext cx="6412865" cy="668655"/>
          </a:xfrm>
          <a:prstGeom prst="rect">
            <a:avLst/>
          </a:prstGeom>
          <a:noFill/>
        </p:spPr>
        <p:txBody>
          <a:bodyPr wrap="none" rtlCol="0">
            <a:noAutofit/>
          </a:bodyPr>
          <a:lstStyle/>
          <a:p>
            <a:r>
              <a:rPr lang="en-US" altLang="zh-CN" sz="2800" b="1" dirty="0">
                <a:solidFill>
                  <a:schemeClr val="bg1"/>
                </a:solidFill>
                <a:cs typeface="+mn-ea"/>
                <a:sym typeface="+mn-lt"/>
              </a:rPr>
              <a:t>Research Design</a:t>
            </a:r>
            <a:endParaRPr lang="zh-CN" altLang="en-US" sz="2800" b="1" dirty="0">
              <a:solidFill>
                <a:schemeClr val="bg1"/>
              </a:solidFill>
              <a:cs typeface="+mn-ea"/>
              <a:sym typeface="+mn-lt"/>
            </a:endParaRP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Method</a:t>
            </a:r>
            <a:endParaRPr lang="zh-CN" altLang="en-US" dirty="0">
              <a:sym typeface="+mn-lt"/>
            </a:endParaRPr>
          </a:p>
        </p:txBody>
      </p:sp>
      <p:sp>
        <p:nvSpPr>
          <p:cNvPr id="8" name="文本框 7">
            <a:extLst>
              <a:ext uri="{FF2B5EF4-FFF2-40B4-BE49-F238E27FC236}">
                <a16:creationId xmlns:a16="http://schemas.microsoft.com/office/drawing/2014/main" id="{011E278F-AC63-D7FB-7CBE-2676909F7E71}"/>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0" name="文本框 9">
            <a:extLst>
              <a:ext uri="{FF2B5EF4-FFF2-40B4-BE49-F238E27FC236}">
                <a16:creationId xmlns:a16="http://schemas.microsoft.com/office/drawing/2014/main" id="{1535D425-81B4-2CCC-DF1F-810FE3B9D935}"/>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
        <p:nvSpPr>
          <p:cNvPr id="14" name="文本框 13">
            <a:extLst>
              <a:ext uri="{FF2B5EF4-FFF2-40B4-BE49-F238E27FC236}">
                <a16:creationId xmlns:a16="http://schemas.microsoft.com/office/drawing/2014/main" id="{CC4A184F-5FA2-EFCA-0F40-E87EEF14146E}"/>
              </a:ext>
            </a:extLst>
          </p:cNvPr>
          <p:cNvSpPr txBox="1"/>
          <p:nvPr/>
        </p:nvSpPr>
        <p:spPr>
          <a:xfrm>
            <a:off x="2520315" y="2283985"/>
            <a:ext cx="9749790" cy="2872005"/>
          </a:xfrm>
          <a:prstGeom prst="rect">
            <a:avLst/>
          </a:prstGeom>
          <a:noFill/>
        </p:spPr>
        <p:txBody>
          <a:bodyPr wrap="square" rtlCol="0">
            <a:spAutoFit/>
          </a:bodyPr>
          <a:lstStyle/>
          <a:p>
            <a:pPr>
              <a:lnSpc>
                <a:spcPct val="150000"/>
              </a:lnSpc>
            </a:pPr>
            <a:r>
              <a:rPr lang="en-US" altLang="zh-CN" sz="2000" dirty="0"/>
              <a:t>2 (prime: self of other person) x 2 (emotional valence: positive or negative) </a:t>
            </a:r>
            <a:r>
              <a:rPr lang="en-US" altLang="zh-CN" sz="2000" b="1" dirty="0"/>
              <a:t>within subjects </a:t>
            </a:r>
            <a:r>
              <a:rPr lang="en-US" altLang="zh-CN" sz="2000" dirty="0"/>
              <a:t>design is used.</a:t>
            </a:r>
          </a:p>
          <a:p>
            <a:pPr>
              <a:lnSpc>
                <a:spcPct val="150000"/>
              </a:lnSpc>
            </a:pPr>
            <a:endParaRPr lang="en-US" altLang="zh-CN" sz="2000" dirty="0"/>
          </a:p>
          <a:p>
            <a:pPr indent="0" fontAlgn="auto">
              <a:lnSpc>
                <a:spcPts val="100"/>
              </a:lnSpc>
            </a:pPr>
            <a:endParaRPr lang="en-US" altLang="zh-CN" sz="2000" dirty="0"/>
          </a:p>
          <a:p>
            <a:pPr marL="342900" indent="-342900">
              <a:lnSpc>
                <a:spcPct val="150000"/>
              </a:lnSpc>
              <a:buFont typeface="Arial" panose="020B0604020202020204" pitchFamily="34" charset="0"/>
              <a:buChar char="•"/>
            </a:pPr>
            <a:r>
              <a:rPr lang="en-US" altLang="zh-CN" sz="2000" dirty="0"/>
              <a:t>Independent variables are prime (self or other, 2 level) and emotional valence(positive or negative, 2 level).</a:t>
            </a:r>
          </a:p>
          <a:p>
            <a:pPr indent="0" fontAlgn="auto">
              <a:lnSpc>
                <a:spcPts val="400"/>
              </a:lnSpc>
            </a:pPr>
            <a:endParaRPr lang="en-US" altLang="zh-CN" sz="2000" dirty="0"/>
          </a:p>
          <a:p>
            <a:pPr marL="342900" indent="-342900">
              <a:lnSpc>
                <a:spcPct val="150000"/>
              </a:lnSpc>
              <a:buFont typeface="Arial" panose="020B0604020202020204" pitchFamily="34" charset="0"/>
              <a:buChar char="•"/>
            </a:pPr>
            <a:r>
              <a:rPr lang="en-US" altLang="zh-CN" sz="2000" dirty="0">
                <a:sym typeface="+mn-ea"/>
              </a:rPr>
              <a:t>Dependent variables are RTs and the amplitude of N200, N400 and P300.</a:t>
            </a:r>
          </a:p>
        </p:txBody>
      </p:sp>
    </p:spTree>
    <p:custDataLst>
      <p:tags r:id="rId1"/>
    </p:custDataLst>
    <p:extLst>
      <p:ext uri="{BB962C8B-B14F-4D97-AF65-F5344CB8AC3E}">
        <p14:creationId xmlns:p14="http://schemas.microsoft.com/office/powerpoint/2010/main" val="302488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220651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p>
        </p:txBody>
      </p:sp>
      <p:sp>
        <p:nvSpPr>
          <p:cNvPr id="15" name="文本框 14"/>
          <p:cNvSpPr txBox="1"/>
          <p:nvPr/>
        </p:nvSpPr>
        <p:spPr>
          <a:xfrm>
            <a:off x="2157985" y="214640"/>
            <a:ext cx="1539240" cy="521970"/>
          </a:xfrm>
          <a:prstGeom prst="rect">
            <a:avLst/>
          </a:prstGeom>
          <a:noFill/>
        </p:spPr>
        <p:txBody>
          <a:bodyPr wrap="none" rtlCol="0">
            <a:spAutoFit/>
          </a:bodyPr>
          <a:lstStyle/>
          <a:p>
            <a:r>
              <a:rPr lang="en-US" altLang="zh-CN" sz="2800" b="1" dirty="0">
                <a:solidFill>
                  <a:schemeClr val="bg1"/>
                </a:solidFill>
                <a:cs typeface="+mn-ea"/>
                <a:sym typeface="+mn-lt"/>
              </a:rPr>
              <a:t>Method</a:t>
            </a: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olidFill>
                  <a:schemeClr val="bg1"/>
                </a:solidFill>
                <a:sym typeface="+mn-lt"/>
              </a:rPr>
              <a:t>Method</a:t>
            </a:r>
          </a:p>
        </p:txBody>
      </p:sp>
      <p:sp>
        <p:nvSpPr>
          <p:cNvPr id="23" name="文本框 22"/>
          <p:cNvSpPr txBox="1"/>
          <p:nvPr/>
        </p:nvSpPr>
        <p:spPr>
          <a:xfrm>
            <a:off x="2405466" y="3230142"/>
            <a:ext cx="1971040" cy="46037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Materials</a:t>
            </a:r>
          </a:p>
        </p:txBody>
      </p:sp>
      <p:sp>
        <p:nvSpPr>
          <p:cNvPr id="7" name="文本框 6"/>
          <p:cNvSpPr txBox="1"/>
          <p:nvPr/>
        </p:nvSpPr>
        <p:spPr>
          <a:xfrm>
            <a:off x="2562274" y="3991339"/>
            <a:ext cx="9352866" cy="1014730"/>
          </a:xfrm>
          <a:prstGeom prst="rect">
            <a:avLst/>
          </a:prstGeom>
          <a:noFill/>
        </p:spPr>
        <p:txBody>
          <a:bodyPr wrap="square">
            <a:spAutoFit/>
          </a:bodyPr>
          <a:lstStyle/>
          <a:p>
            <a:pPr algn="just">
              <a:lnSpc>
                <a:spcPct val="150000"/>
              </a:lnSpc>
            </a:pPr>
            <a:r>
              <a:rPr lang="en-US" altLang="zh-CN" sz="2000" dirty="0"/>
              <a:t>Target word stimuli consisted of </a:t>
            </a:r>
            <a:r>
              <a:rPr lang="en-US" altLang="zh-CN" sz="2000" dirty="0">
                <a:sym typeface="+mn-ea"/>
              </a:rPr>
              <a:t>20 prime words(10 self and 10 others)</a:t>
            </a:r>
            <a:r>
              <a:rPr lang="en-US" altLang="zh-CN" sz="2000" dirty="0"/>
              <a:t>, and </a:t>
            </a:r>
            <a:r>
              <a:rPr lang="en-US" altLang="zh-CN" sz="2000" dirty="0">
                <a:sym typeface="+mn-ea"/>
              </a:rPr>
              <a:t>20 affective words (10 positive and 10 negative)</a:t>
            </a:r>
            <a:r>
              <a:rPr lang="en-US" altLang="zh-CN" sz="2000" dirty="0"/>
              <a:t>.</a:t>
            </a:r>
          </a:p>
        </p:txBody>
      </p:sp>
      <p:sp>
        <p:nvSpPr>
          <p:cNvPr id="18" name="文本框 17"/>
          <p:cNvSpPr txBox="1"/>
          <p:nvPr/>
        </p:nvSpPr>
        <p:spPr>
          <a:xfrm>
            <a:off x="2562308" y="5306941"/>
            <a:ext cx="9458325" cy="1014730"/>
          </a:xfrm>
          <a:prstGeom prst="rect">
            <a:avLst/>
          </a:prstGeom>
          <a:noFill/>
        </p:spPr>
        <p:txBody>
          <a:bodyPr wrap="square" rtlCol="0">
            <a:spAutoFit/>
          </a:bodyPr>
          <a:lstStyle/>
          <a:p>
            <a:pPr>
              <a:lnSpc>
                <a:spcPct val="150000"/>
              </a:lnSpc>
            </a:pPr>
            <a:r>
              <a:rPr lang="en-US" altLang="zh-CN" sz="2000" dirty="0"/>
              <a:t>The whole process was performed in </a:t>
            </a:r>
            <a:r>
              <a:rPr lang="en-US" altLang="zh-CN" sz="2000" dirty="0" err="1"/>
              <a:t>Psychopy</a:t>
            </a:r>
            <a:r>
              <a:rPr lang="en-US" altLang="zh-CN" sz="2000" dirty="0"/>
              <a:t> with 5 Steps, among which include 2 test steps and the other practice steps.</a:t>
            </a:r>
          </a:p>
        </p:txBody>
      </p:sp>
      <p:sp>
        <p:nvSpPr>
          <p:cNvPr id="8" name="文本框 7">
            <a:extLst>
              <a:ext uri="{FF2B5EF4-FFF2-40B4-BE49-F238E27FC236}">
                <a16:creationId xmlns:a16="http://schemas.microsoft.com/office/drawing/2014/main" id="{C33C6096-3FEF-4C8F-F11E-6B54640AC63F}"/>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0" name="文本框 9">
            <a:extLst>
              <a:ext uri="{FF2B5EF4-FFF2-40B4-BE49-F238E27FC236}">
                <a16:creationId xmlns:a16="http://schemas.microsoft.com/office/drawing/2014/main" id="{E40B3131-7E3D-684E-385C-E3FA7B3B40A8}"/>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
        <p:nvSpPr>
          <p:cNvPr id="17" name="文本框 16">
            <a:extLst>
              <a:ext uri="{FF2B5EF4-FFF2-40B4-BE49-F238E27FC236}">
                <a16:creationId xmlns:a16="http://schemas.microsoft.com/office/drawing/2014/main" id="{AABF56AA-90E6-7161-E68A-149E7D09D9E4}"/>
              </a:ext>
            </a:extLst>
          </p:cNvPr>
          <p:cNvSpPr txBox="1"/>
          <p:nvPr/>
        </p:nvSpPr>
        <p:spPr>
          <a:xfrm>
            <a:off x="2405466" y="1505087"/>
            <a:ext cx="2391410" cy="46037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2400" b="1" dirty="0">
                <a:solidFill>
                  <a:srgbClr val="002C55"/>
                </a:solidFill>
              </a:rPr>
              <a:t>Participants</a:t>
            </a:r>
          </a:p>
        </p:txBody>
      </p:sp>
      <p:sp>
        <p:nvSpPr>
          <p:cNvPr id="19" name="文本框 18">
            <a:extLst>
              <a:ext uri="{FF2B5EF4-FFF2-40B4-BE49-F238E27FC236}">
                <a16:creationId xmlns:a16="http://schemas.microsoft.com/office/drawing/2014/main" id="{27129F44-2565-6F02-52C5-2366ABF0A506}"/>
              </a:ext>
            </a:extLst>
          </p:cNvPr>
          <p:cNvSpPr txBox="1"/>
          <p:nvPr/>
        </p:nvSpPr>
        <p:spPr>
          <a:xfrm>
            <a:off x="2562274" y="2012919"/>
            <a:ext cx="9352866" cy="499560"/>
          </a:xfrm>
          <a:prstGeom prst="rect">
            <a:avLst/>
          </a:prstGeom>
          <a:noFill/>
        </p:spPr>
        <p:txBody>
          <a:bodyPr wrap="square">
            <a:spAutoFit/>
          </a:bodyPr>
          <a:lstStyle/>
          <a:p>
            <a:pPr algn="just">
              <a:lnSpc>
                <a:spcPct val="150000"/>
              </a:lnSpc>
            </a:pPr>
            <a:r>
              <a:rPr lang="en-US" altLang="zh-CN" sz="2000" dirty="0"/>
              <a:t>14 healthy, right-handed Chinese participants(age  22.23±1.21)</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964265" cy="6858000"/>
          </a:xfrm>
          <a:prstGeom prst="rect">
            <a:avLst/>
          </a:prstGeom>
          <a:solidFill>
            <a:srgbClr val="002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 y="2206510"/>
            <a:ext cx="2405467" cy="747399"/>
            <a:chOff x="-1" y="1645919"/>
            <a:chExt cx="2140373" cy="757719"/>
          </a:xfrm>
          <a:solidFill>
            <a:srgbClr val="005F96"/>
          </a:solidFill>
          <a:effectLst>
            <a:outerShdw blurRad="50800" dist="38100" dir="2700000" algn="tl" rotWithShape="0">
              <a:prstClr val="black">
                <a:alpha val="40000"/>
              </a:prstClr>
            </a:outerShdw>
          </a:effectLst>
        </p:grpSpPr>
        <p:sp>
          <p:nvSpPr>
            <p:cNvPr id="4" name="矩形 3"/>
            <p:cNvSpPr/>
            <p:nvPr/>
          </p:nvSpPr>
          <p:spPr>
            <a:xfrm>
              <a:off x="-1" y="1645919"/>
              <a:ext cx="2140373" cy="494032"/>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直角三角形 4"/>
            <p:cNvSpPr/>
            <p:nvPr/>
          </p:nvSpPr>
          <p:spPr>
            <a:xfrm rot="5400000">
              <a:off x="1808088" y="2071355"/>
              <a:ext cx="263687" cy="400880"/>
            </a:xfrm>
            <a:prstGeom prst="rtTriangle">
              <a:avLst/>
            </a:prstGeom>
            <a:solidFill>
              <a:srgbClr val="004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1964264" y="0"/>
            <a:ext cx="10227736" cy="952500"/>
          </a:xfrm>
          <a:prstGeom prst="rect">
            <a:avLst/>
          </a:prstGeom>
          <a:solidFill>
            <a:srgbClr val="005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7971" t="14183" r="64590" b="16593"/>
          <a:stretch>
            <a:fillRect/>
          </a:stretch>
        </p:blipFill>
        <p:spPr>
          <a:xfrm>
            <a:off x="597870" y="166288"/>
            <a:ext cx="816678" cy="851283"/>
          </a:xfrm>
          <a:prstGeom prst="rect">
            <a:avLst/>
          </a:prstGeom>
        </p:spPr>
      </p:pic>
      <p:sp>
        <p:nvSpPr>
          <p:cNvPr id="11" name="文本框 10"/>
          <p:cNvSpPr txBox="1"/>
          <p:nvPr/>
        </p:nvSpPr>
        <p:spPr>
          <a:xfrm>
            <a:off x="169281" y="1536500"/>
            <a:ext cx="1673856" cy="369332"/>
          </a:xfrm>
          <a:prstGeom prst="rect">
            <a:avLst/>
          </a:prstGeom>
          <a:noFill/>
        </p:spPr>
        <p:txBody>
          <a:bodyPr wrap="none" rtlCol="0">
            <a:spAutoFit/>
          </a:bodyPr>
          <a:lstStyle/>
          <a:p>
            <a:r>
              <a:rPr lang="en-US" altLang="zh-CN" b="1" dirty="0">
                <a:solidFill>
                  <a:srgbClr val="005F96"/>
                </a:solidFill>
                <a:cs typeface="+mn-ea"/>
                <a:sym typeface="+mn-lt"/>
              </a:rPr>
              <a:t>Introduction</a:t>
            </a:r>
            <a:endParaRPr lang="zh-CN" altLang="en-US" b="1" dirty="0">
              <a:solidFill>
                <a:srgbClr val="005F96"/>
              </a:solidFill>
              <a:cs typeface="+mn-ea"/>
              <a:sym typeface="+mn-lt"/>
            </a:endParaRPr>
          </a:p>
        </p:txBody>
      </p:sp>
      <p:sp>
        <p:nvSpPr>
          <p:cNvPr id="13" name="文本框 12"/>
          <p:cNvSpPr txBox="1"/>
          <p:nvPr/>
        </p:nvSpPr>
        <p:spPr>
          <a:xfrm>
            <a:off x="465803" y="2989008"/>
            <a:ext cx="1026160" cy="368300"/>
          </a:xfrm>
          <a:prstGeom prst="rect">
            <a:avLst/>
          </a:prstGeom>
          <a:noFill/>
        </p:spPr>
        <p:txBody>
          <a:bodyPr wrap="none" rtlCol="0">
            <a:spAutoFit/>
          </a:bodyPr>
          <a:lstStyle/>
          <a:p>
            <a:r>
              <a:rPr lang="en-US" altLang="zh-CN" b="1" dirty="0">
                <a:solidFill>
                  <a:srgbClr val="005F96"/>
                </a:solidFill>
                <a:cs typeface="+mn-ea"/>
                <a:sym typeface="+mn-lt"/>
              </a:rPr>
              <a:t>Results</a:t>
            </a:r>
          </a:p>
        </p:txBody>
      </p:sp>
      <p:sp>
        <p:nvSpPr>
          <p:cNvPr id="15" name="文本框 14"/>
          <p:cNvSpPr txBox="1"/>
          <p:nvPr/>
        </p:nvSpPr>
        <p:spPr>
          <a:xfrm>
            <a:off x="2157985" y="214640"/>
            <a:ext cx="1987550" cy="521970"/>
          </a:xfrm>
          <a:prstGeom prst="rect">
            <a:avLst/>
          </a:prstGeom>
          <a:noFill/>
        </p:spPr>
        <p:txBody>
          <a:bodyPr wrap="none" rtlCol="0">
            <a:spAutoFit/>
          </a:bodyPr>
          <a:lstStyle/>
          <a:p>
            <a:r>
              <a:rPr lang="en-US" altLang="zh-CN" sz="2800" b="1" dirty="0">
                <a:solidFill>
                  <a:schemeClr val="bg1"/>
                </a:solidFill>
                <a:cs typeface="+mn-ea"/>
                <a:sym typeface="+mn-lt"/>
              </a:rPr>
              <a:t>Procedure</a:t>
            </a:r>
          </a:p>
        </p:txBody>
      </p:sp>
      <p:sp>
        <p:nvSpPr>
          <p:cNvPr id="12" name="文本框 11"/>
          <p:cNvSpPr txBox="1"/>
          <p:nvPr/>
        </p:nvSpPr>
        <p:spPr>
          <a:xfrm>
            <a:off x="450575" y="2262699"/>
            <a:ext cx="1063112"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olidFill>
                  <a:schemeClr val="bg1"/>
                </a:solidFill>
                <a:sym typeface="+mn-lt"/>
              </a:rPr>
              <a:t>Method</a:t>
            </a:r>
          </a:p>
        </p:txBody>
      </p:sp>
      <p:pic>
        <p:nvPicPr>
          <p:cNvPr id="8" name="图片 7"/>
          <p:cNvPicPr>
            <a:picLocks noChangeAspect="1"/>
          </p:cNvPicPr>
          <p:nvPr/>
        </p:nvPicPr>
        <p:blipFill>
          <a:blip r:embed="rId5"/>
          <a:stretch>
            <a:fillRect/>
          </a:stretch>
        </p:blipFill>
        <p:spPr>
          <a:xfrm>
            <a:off x="2719070" y="1391920"/>
            <a:ext cx="8718550" cy="4876800"/>
          </a:xfrm>
          <a:prstGeom prst="rect">
            <a:avLst/>
          </a:prstGeom>
        </p:spPr>
      </p:pic>
      <p:sp>
        <p:nvSpPr>
          <p:cNvPr id="7" name="文本框 6">
            <a:extLst>
              <a:ext uri="{FF2B5EF4-FFF2-40B4-BE49-F238E27FC236}">
                <a16:creationId xmlns:a16="http://schemas.microsoft.com/office/drawing/2014/main" id="{FC5235BD-1685-6394-C388-A7D98C649C0F}"/>
              </a:ext>
            </a:extLst>
          </p:cNvPr>
          <p:cNvSpPr txBox="1"/>
          <p:nvPr/>
        </p:nvSpPr>
        <p:spPr>
          <a:xfrm>
            <a:off x="245483" y="4441516"/>
            <a:ext cx="160973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Future work</a:t>
            </a:r>
            <a:endParaRPr lang="zh-CN" altLang="en-US" dirty="0">
              <a:sym typeface="+mn-lt"/>
            </a:endParaRPr>
          </a:p>
        </p:txBody>
      </p:sp>
      <p:sp>
        <p:nvSpPr>
          <p:cNvPr id="10" name="文本框 9">
            <a:extLst>
              <a:ext uri="{FF2B5EF4-FFF2-40B4-BE49-F238E27FC236}">
                <a16:creationId xmlns:a16="http://schemas.microsoft.com/office/drawing/2014/main" id="{E5122671-F636-4177-B2FD-3EDFA186E879}"/>
              </a:ext>
            </a:extLst>
          </p:cNvPr>
          <p:cNvSpPr txBox="1"/>
          <p:nvPr/>
        </p:nvSpPr>
        <p:spPr>
          <a:xfrm>
            <a:off x="345611" y="3715317"/>
            <a:ext cx="1321196" cy="369332"/>
          </a:xfrm>
          <a:prstGeom prst="rect">
            <a:avLst/>
          </a:prstGeom>
          <a:noFill/>
        </p:spPr>
        <p:txBody>
          <a:bodyPr wrap="none" rtlCol="0">
            <a:spAutoFit/>
          </a:bodyPr>
          <a:lstStyle>
            <a:defPPr>
              <a:defRPr lang="zh-CN"/>
            </a:defPPr>
            <a:lvl1pPr>
              <a:defRPr b="1">
                <a:solidFill>
                  <a:srgbClr val="005F96"/>
                </a:solidFill>
                <a:cs typeface="+mn-ea"/>
              </a:defRPr>
            </a:lvl1pPr>
          </a:lstStyle>
          <a:p>
            <a:r>
              <a:rPr lang="en-US" altLang="zh-CN" dirty="0">
                <a:sym typeface="+mn-lt"/>
              </a:rPr>
              <a:t>Summary</a:t>
            </a:r>
            <a:endParaRPr lang="zh-CN" altLang="en-US" dirty="0">
              <a:sym typeface="+mn-lt"/>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E1MGM2ZjJiYTZmZjY3YWI2MDA5ZWEwN2VmYjVlMTkifQ=="/>
</p:tagLst>
</file>

<file path=ppt/tags/tag10.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1.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2.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3.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4.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5.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6.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7.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18.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2.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3.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4.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5.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6.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7.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8.xml><?xml version="1.0" encoding="utf-8"?>
<p:tagLst xmlns:a="http://schemas.openxmlformats.org/drawingml/2006/main" xmlns:r="http://schemas.openxmlformats.org/officeDocument/2006/relationships" xmlns:p="http://schemas.openxmlformats.org/presentationml/2006/main">
  <p:tag name="ISLIDE.ICON" val="#44697;#16345;#40786;"/>
</p:tagLst>
</file>

<file path=ppt/tags/tag9.xml><?xml version="1.0" encoding="utf-8"?>
<p:tagLst xmlns:a="http://schemas.openxmlformats.org/drawingml/2006/main" xmlns:r="http://schemas.openxmlformats.org/officeDocument/2006/relationships" xmlns:p="http://schemas.openxmlformats.org/presentationml/2006/main">
  <p:tag name="ISLIDE.ICON" val="#44697;#16345;#407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h5ewwar">
      <a:majorFont>
        <a:latin typeface="Bookerly"/>
        <a:ea typeface="方正清刻本悦宋简体"/>
        <a:cs typeface=""/>
      </a:majorFont>
      <a:minorFont>
        <a:latin typeface="Bookerly"/>
        <a:ea typeface="方正清刻本悦宋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1644</Words>
  <Application>Microsoft Office PowerPoint</Application>
  <PresentationFormat>宽屏</PresentationFormat>
  <Paragraphs>207</Paragraphs>
  <Slides>18</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Bookerly</vt:lpstr>
      <vt:lpstr>等线</vt:lpstr>
      <vt:lpstr>Wingdings</vt:lpstr>
      <vt:lpstr>Bell MT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零 二</dc:creator>
  <cp:lastModifiedBy>陈松德</cp:lastModifiedBy>
  <cp:revision>773</cp:revision>
  <dcterms:created xsi:type="dcterms:W3CDTF">2023-10-16T16:04:00Z</dcterms:created>
  <dcterms:modified xsi:type="dcterms:W3CDTF">2024-05-08T03:30:16Z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1CFD0D5983C04AA789C7B2ADC1F2851F_13</vt:lpwstr>
  </property>
  <property fmtid="{D5CDD505-2E9C-101B-9397-08002B2CF9AE}" pid="3" name="KSOProductBuildVer">
    <vt:lpwstr>2052-12.1.0.16729</vt:lpwstr>
  </property>
</Properties>
</file>